
<file path=[Content_Types].xml><?xml version="1.0" encoding="utf-8"?>
<Types xmlns="http://schemas.openxmlformats.org/package/2006/content-types">
  <Default Extension="bin" ContentType="application/vnd.openxmlformats-officedocument.oleObject"/>
  <Default Extension="gif" ContentType="image/gif"/>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37"/>
  </p:notesMasterIdLst>
  <p:handoutMasterIdLst>
    <p:handoutMasterId r:id="rId38"/>
  </p:handoutMasterIdLst>
  <p:sldIdLst>
    <p:sldId id="256" r:id="rId2"/>
    <p:sldId id="257" r:id="rId3"/>
    <p:sldId id="259" r:id="rId4"/>
    <p:sldId id="260" r:id="rId5"/>
    <p:sldId id="272" r:id="rId6"/>
    <p:sldId id="270" r:id="rId7"/>
    <p:sldId id="261" r:id="rId8"/>
    <p:sldId id="273" r:id="rId9"/>
    <p:sldId id="274" r:id="rId10"/>
    <p:sldId id="285" r:id="rId11"/>
    <p:sldId id="297" r:id="rId12"/>
    <p:sldId id="298" r:id="rId13"/>
    <p:sldId id="299" r:id="rId14"/>
    <p:sldId id="300" r:id="rId15"/>
    <p:sldId id="286" r:id="rId16"/>
    <p:sldId id="301" r:id="rId17"/>
    <p:sldId id="287" r:id="rId18"/>
    <p:sldId id="275" r:id="rId19"/>
    <p:sldId id="288" r:id="rId20"/>
    <p:sldId id="302" r:id="rId21"/>
    <p:sldId id="296" r:id="rId22"/>
    <p:sldId id="303" r:id="rId23"/>
    <p:sldId id="262" r:id="rId24"/>
    <p:sldId id="276" r:id="rId25"/>
    <p:sldId id="289" r:id="rId26"/>
    <p:sldId id="304" r:id="rId27"/>
    <p:sldId id="305" r:id="rId28"/>
    <p:sldId id="306" r:id="rId29"/>
    <p:sldId id="308" r:id="rId30"/>
    <p:sldId id="309" r:id="rId31"/>
    <p:sldId id="310" r:id="rId32"/>
    <p:sldId id="307" r:id="rId33"/>
    <p:sldId id="312" r:id="rId34"/>
    <p:sldId id="311" r:id="rId35"/>
    <p:sldId id="267" r:id="rId36"/>
  </p:sldIdLst>
  <p:sldSz cx="9144000" cy="6858000" type="screen4x3"/>
  <p:notesSz cx="9296400" cy="7010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8" d="100"/>
          <a:sy n="108" d="100"/>
        </p:scale>
        <p:origin x="1704"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3C661A3-5EE5-4E6F-A88F-03990162E88F}"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GB"/>
        </a:p>
      </dgm:t>
    </dgm:pt>
    <dgm:pt modelId="{81F06433-8FAA-4A6E-BDFD-19B857EA8DCC}">
      <dgm:prSet phldrT="[Text]"/>
      <dgm:spPr/>
      <dgm:t>
        <a:bodyPr/>
        <a:lstStyle/>
        <a:p>
          <a:r>
            <a:rPr lang="en-GB" dirty="0"/>
            <a:t>Sampling Distributions</a:t>
          </a:r>
        </a:p>
      </dgm:t>
    </dgm:pt>
    <dgm:pt modelId="{B1EA8F66-B042-4B81-BC5C-C827B595F8D2}" type="parTrans" cxnId="{45102E94-3333-4BF7-8ADE-9A1B90110A5C}">
      <dgm:prSet/>
      <dgm:spPr/>
      <dgm:t>
        <a:bodyPr/>
        <a:lstStyle/>
        <a:p>
          <a:endParaRPr lang="en-GB"/>
        </a:p>
      </dgm:t>
    </dgm:pt>
    <dgm:pt modelId="{F8B238F5-765F-4572-A3E9-FC96F7D7A013}" type="sibTrans" cxnId="{45102E94-3333-4BF7-8ADE-9A1B90110A5C}">
      <dgm:prSet/>
      <dgm:spPr/>
      <dgm:t>
        <a:bodyPr/>
        <a:lstStyle/>
        <a:p>
          <a:endParaRPr lang="en-GB"/>
        </a:p>
      </dgm:t>
    </dgm:pt>
    <dgm:pt modelId="{F6C19B82-467A-4C6B-BF4F-200C1706555D}">
      <dgm:prSet/>
      <dgm:spPr/>
      <dgm:t>
        <a:bodyPr/>
        <a:lstStyle/>
        <a:p>
          <a:r>
            <a:rPr lang="en-GB" dirty="0"/>
            <a:t>Sampling distributions of the mean</a:t>
          </a:r>
        </a:p>
      </dgm:t>
    </dgm:pt>
    <dgm:pt modelId="{4716D2A4-C819-4F75-9158-7C13B0BE161E}" type="parTrans" cxnId="{FB17D281-6175-4E1C-BD51-5E46DB798E30}">
      <dgm:prSet/>
      <dgm:spPr/>
      <dgm:t>
        <a:bodyPr/>
        <a:lstStyle/>
        <a:p>
          <a:endParaRPr lang="en-GB"/>
        </a:p>
      </dgm:t>
    </dgm:pt>
    <dgm:pt modelId="{1303034A-7874-41D6-86FC-84628A32C3FC}" type="sibTrans" cxnId="{FB17D281-6175-4E1C-BD51-5E46DB798E30}">
      <dgm:prSet/>
      <dgm:spPr/>
      <dgm:t>
        <a:bodyPr/>
        <a:lstStyle/>
        <a:p>
          <a:endParaRPr lang="en-GB"/>
        </a:p>
      </dgm:t>
    </dgm:pt>
    <dgm:pt modelId="{4ABAB51F-402F-4858-9141-AC88222F4179}">
      <dgm:prSet/>
      <dgm:spPr/>
      <dgm:t>
        <a:bodyPr/>
        <a:lstStyle/>
        <a:p>
          <a:r>
            <a:rPr lang="en-GB" dirty="0"/>
            <a:t>Sampling distributions of the proportion</a:t>
          </a:r>
        </a:p>
      </dgm:t>
    </dgm:pt>
    <dgm:pt modelId="{70179FDF-7EC2-4130-91A6-C423D551DA3E}" type="parTrans" cxnId="{ED58E206-020A-464E-BA8E-A0C13E0BC8AF}">
      <dgm:prSet/>
      <dgm:spPr/>
      <dgm:t>
        <a:bodyPr/>
        <a:lstStyle/>
        <a:p>
          <a:endParaRPr lang="en-GB"/>
        </a:p>
      </dgm:t>
    </dgm:pt>
    <dgm:pt modelId="{B621B474-FC45-4831-A9EA-49C24AC28A5D}" type="sibTrans" cxnId="{ED58E206-020A-464E-BA8E-A0C13E0BC8AF}">
      <dgm:prSet/>
      <dgm:spPr/>
      <dgm:t>
        <a:bodyPr/>
        <a:lstStyle/>
        <a:p>
          <a:endParaRPr lang="en-GB"/>
        </a:p>
      </dgm:t>
    </dgm:pt>
    <dgm:pt modelId="{7EEBAB1A-82D3-43CD-BD2C-7F5C31B84EE6}" type="pres">
      <dgm:prSet presAssocID="{23C661A3-5EE5-4E6F-A88F-03990162E88F}" presName="hierChild1" presStyleCnt="0">
        <dgm:presLayoutVars>
          <dgm:chPref val="1"/>
          <dgm:dir/>
          <dgm:animOne val="branch"/>
          <dgm:animLvl val="lvl"/>
          <dgm:resizeHandles/>
        </dgm:presLayoutVars>
      </dgm:prSet>
      <dgm:spPr/>
    </dgm:pt>
    <dgm:pt modelId="{67FBB840-8DCE-4E92-8874-8AA3C97F03C0}" type="pres">
      <dgm:prSet presAssocID="{81F06433-8FAA-4A6E-BDFD-19B857EA8DCC}" presName="hierRoot1" presStyleCnt="0"/>
      <dgm:spPr/>
    </dgm:pt>
    <dgm:pt modelId="{B560A0AA-79E9-46A8-9110-B73B0868A124}" type="pres">
      <dgm:prSet presAssocID="{81F06433-8FAA-4A6E-BDFD-19B857EA8DCC}" presName="composite" presStyleCnt="0"/>
      <dgm:spPr/>
    </dgm:pt>
    <dgm:pt modelId="{890D4497-3493-4931-8901-64D732239790}" type="pres">
      <dgm:prSet presAssocID="{81F06433-8FAA-4A6E-BDFD-19B857EA8DCC}" presName="background" presStyleLbl="node0" presStyleIdx="0" presStyleCnt="1"/>
      <dgm:spPr/>
    </dgm:pt>
    <dgm:pt modelId="{673FD181-AFBE-416E-87E1-FBDF02EBCEC1}" type="pres">
      <dgm:prSet presAssocID="{81F06433-8FAA-4A6E-BDFD-19B857EA8DCC}" presName="text" presStyleLbl="fgAcc0" presStyleIdx="0" presStyleCnt="1">
        <dgm:presLayoutVars>
          <dgm:chPref val="3"/>
        </dgm:presLayoutVars>
      </dgm:prSet>
      <dgm:spPr/>
    </dgm:pt>
    <dgm:pt modelId="{38F719E7-0D06-48EF-B7C3-182B32292B1D}" type="pres">
      <dgm:prSet presAssocID="{81F06433-8FAA-4A6E-BDFD-19B857EA8DCC}" presName="hierChild2" presStyleCnt="0"/>
      <dgm:spPr/>
    </dgm:pt>
    <dgm:pt modelId="{4ABF0F50-ACE2-4AB3-B634-90872924F446}" type="pres">
      <dgm:prSet presAssocID="{4716D2A4-C819-4F75-9158-7C13B0BE161E}" presName="Name10" presStyleLbl="parChTrans1D2" presStyleIdx="0" presStyleCnt="2"/>
      <dgm:spPr/>
    </dgm:pt>
    <dgm:pt modelId="{BD3D7103-71C4-4A29-8B3E-5DD863DED8DE}" type="pres">
      <dgm:prSet presAssocID="{F6C19B82-467A-4C6B-BF4F-200C1706555D}" presName="hierRoot2" presStyleCnt="0"/>
      <dgm:spPr/>
    </dgm:pt>
    <dgm:pt modelId="{443EC81D-B336-43B9-AE12-CA4166865D44}" type="pres">
      <dgm:prSet presAssocID="{F6C19B82-467A-4C6B-BF4F-200C1706555D}" presName="composite2" presStyleCnt="0"/>
      <dgm:spPr/>
    </dgm:pt>
    <dgm:pt modelId="{F7704365-B262-40F3-8C95-B3F2B5DC9540}" type="pres">
      <dgm:prSet presAssocID="{F6C19B82-467A-4C6B-BF4F-200C1706555D}" presName="background2" presStyleLbl="node2" presStyleIdx="0" presStyleCnt="2"/>
      <dgm:spPr/>
    </dgm:pt>
    <dgm:pt modelId="{33060093-6DBF-40CC-9B83-462E79B22706}" type="pres">
      <dgm:prSet presAssocID="{F6C19B82-467A-4C6B-BF4F-200C1706555D}" presName="text2" presStyleLbl="fgAcc2" presStyleIdx="0" presStyleCnt="2">
        <dgm:presLayoutVars>
          <dgm:chPref val="3"/>
        </dgm:presLayoutVars>
      </dgm:prSet>
      <dgm:spPr/>
    </dgm:pt>
    <dgm:pt modelId="{5607B943-BCD5-4A65-93AC-3AD38B30DB9C}" type="pres">
      <dgm:prSet presAssocID="{F6C19B82-467A-4C6B-BF4F-200C1706555D}" presName="hierChild3" presStyleCnt="0"/>
      <dgm:spPr/>
    </dgm:pt>
    <dgm:pt modelId="{222836B7-BA75-42D5-B7C7-C5D74FC90E08}" type="pres">
      <dgm:prSet presAssocID="{70179FDF-7EC2-4130-91A6-C423D551DA3E}" presName="Name10" presStyleLbl="parChTrans1D2" presStyleIdx="1" presStyleCnt="2"/>
      <dgm:spPr/>
    </dgm:pt>
    <dgm:pt modelId="{C608BC8A-552A-4365-93B1-0BE070116BA5}" type="pres">
      <dgm:prSet presAssocID="{4ABAB51F-402F-4858-9141-AC88222F4179}" presName="hierRoot2" presStyleCnt="0"/>
      <dgm:spPr/>
    </dgm:pt>
    <dgm:pt modelId="{8BCBD9BC-398E-4D05-86AC-F8D3FAFD9281}" type="pres">
      <dgm:prSet presAssocID="{4ABAB51F-402F-4858-9141-AC88222F4179}" presName="composite2" presStyleCnt="0"/>
      <dgm:spPr/>
    </dgm:pt>
    <dgm:pt modelId="{AA06DE44-68BB-4B38-A22E-84AA6173727A}" type="pres">
      <dgm:prSet presAssocID="{4ABAB51F-402F-4858-9141-AC88222F4179}" presName="background2" presStyleLbl="node2" presStyleIdx="1" presStyleCnt="2"/>
      <dgm:spPr/>
    </dgm:pt>
    <dgm:pt modelId="{B12C0C2A-93C2-480B-B9C3-A67605A4475C}" type="pres">
      <dgm:prSet presAssocID="{4ABAB51F-402F-4858-9141-AC88222F4179}" presName="text2" presStyleLbl="fgAcc2" presStyleIdx="1" presStyleCnt="2">
        <dgm:presLayoutVars>
          <dgm:chPref val="3"/>
        </dgm:presLayoutVars>
      </dgm:prSet>
      <dgm:spPr/>
    </dgm:pt>
    <dgm:pt modelId="{C17D2780-AEB7-4163-B079-9C87A7E975DF}" type="pres">
      <dgm:prSet presAssocID="{4ABAB51F-402F-4858-9141-AC88222F4179}" presName="hierChild3" presStyleCnt="0"/>
      <dgm:spPr/>
    </dgm:pt>
  </dgm:ptLst>
  <dgm:cxnLst>
    <dgm:cxn modelId="{ED58E206-020A-464E-BA8E-A0C13E0BC8AF}" srcId="{81F06433-8FAA-4A6E-BDFD-19B857EA8DCC}" destId="{4ABAB51F-402F-4858-9141-AC88222F4179}" srcOrd="1" destOrd="0" parTransId="{70179FDF-7EC2-4130-91A6-C423D551DA3E}" sibTransId="{B621B474-FC45-4831-A9EA-49C24AC28A5D}"/>
    <dgm:cxn modelId="{89731C6E-C565-456A-9061-CA97E67D52D9}" type="presOf" srcId="{70179FDF-7EC2-4130-91A6-C423D551DA3E}" destId="{222836B7-BA75-42D5-B7C7-C5D74FC90E08}" srcOrd="0" destOrd="0" presId="urn:microsoft.com/office/officeart/2005/8/layout/hierarchy1"/>
    <dgm:cxn modelId="{F5768255-79FE-44C1-BF83-2D4C5F425F4B}" type="presOf" srcId="{4716D2A4-C819-4F75-9158-7C13B0BE161E}" destId="{4ABF0F50-ACE2-4AB3-B634-90872924F446}" srcOrd="0" destOrd="0" presId="urn:microsoft.com/office/officeart/2005/8/layout/hierarchy1"/>
    <dgm:cxn modelId="{FB17D281-6175-4E1C-BD51-5E46DB798E30}" srcId="{81F06433-8FAA-4A6E-BDFD-19B857EA8DCC}" destId="{F6C19B82-467A-4C6B-BF4F-200C1706555D}" srcOrd="0" destOrd="0" parTransId="{4716D2A4-C819-4F75-9158-7C13B0BE161E}" sibTransId="{1303034A-7874-41D6-86FC-84628A32C3FC}"/>
    <dgm:cxn modelId="{45102E94-3333-4BF7-8ADE-9A1B90110A5C}" srcId="{23C661A3-5EE5-4E6F-A88F-03990162E88F}" destId="{81F06433-8FAA-4A6E-BDFD-19B857EA8DCC}" srcOrd="0" destOrd="0" parTransId="{B1EA8F66-B042-4B81-BC5C-C827B595F8D2}" sibTransId="{F8B238F5-765F-4572-A3E9-FC96F7D7A013}"/>
    <dgm:cxn modelId="{E302D1BB-C239-4057-8067-DE9787FC9AEE}" type="presOf" srcId="{81F06433-8FAA-4A6E-BDFD-19B857EA8DCC}" destId="{673FD181-AFBE-416E-87E1-FBDF02EBCEC1}" srcOrd="0" destOrd="0" presId="urn:microsoft.com/office/officeart/2005/8/layout/hierarchy1"/>
    <dgm:cxn modelId="{646115C3-9C1C-4D62-B046-9BD228980A91}" type="presOf" srcId="{23C661A3-5EE5-4E6F-A88F-03990162E88F}" destId="{7EEBAB1A-82D3-43CD-BD2C-7F5C31B84EE6}" srcOrd="0" destOrd="0" presId="urn:microsoft.com/office/officeart/2005/8/layout/hierarchy1"/>
    <dgm:cxn modelId="{5786C9C4-71AD-462A-B698-4F3075837A07}" type="presOf" srcId="{F6C19B82-467A-4C6B-BF4F-200C1706555D}" destId="{33060093-6DBF-40CC-9B83-462E79B22706}" srcOrd="0" destOrd="0" presId="urn:microsoft.com/office/officeart/2005/8/layout/hierarchy1"/>
    <dgm:cxn modelId="{212E33E8-95BA-4813-9768-DFA5A4AA5F6D}" type="presOf" srcId="{4ABAB51F-402F-4858-9141-AC88222F4179}" destId="{B12C0C2A-93C2-480B-B9C3-A67605A4475C}" srcOrd="0" destOrd="0" presId="urn:microsoft.com/office/officeart/2005/8/layout/hierarchy1"/>
    <dgm:cxn modelId="{8016284A-7913-4729-8825-7E5179FA5726}" type="presParOf" srcId="{7EEBAB1A-82D3-43CD-BD2C-7F5C31B84EE6}" destId="{67FBB840-8DCE-4E92-8874-8AA3C97F03C0}" srcOrd="0" destOrd="0" presId="urn:microsoft.com/office/officeart/2005/8/layout/hierarchy1"/>
    <dgm:cxn modelId="{299D9F9A-4664-4D5E-8F1D-5EC2A98FF2C7}" type="presParOf" srcId="{67FBB840-8DCE-4E92-8874-8AA3C97F03C0}" destId="{B560A0AA-79E9-46A8-9110-B73B0868A124}" srcOrd="0" destOrd="0" presId="urn:microsoft.com/office/officeart/2005/8/layout/hierarchy1"/>
    <dgm:cxn modelId="{59792AA5-063B-45EF-8B1A-DAA328586B6E}" type="presParOf" srcId="{B560A0AA-79E9-46A8-9110-B73B0868A124}" destId="{890D4497-3493-4931-8901-64D732239790}" srcOrd="0" destOrd="0" presId="urn:microsoft.com/office/officeart/2005/8/layout/hierarchy1"/>
    <dgm:cxn modelId="{8E05D5A6-6E5C-4B93-9AA3-CEB004F6BBC7}" type="presParOf" srcId="{B560A0AA-79E9-46A8-9110-B73B0868A124}" destId="{673FD181-AFBE-416E-87E1-FBDF02EBCEC1}" srcOrd="1" destOrd="0" presId="urn:microsoft.com/office/officeart/2005/8/layout/hierarchy1"/>
    <dgm:cxn modelId="{41E54464-381A-46FA-A268-1544F7D39D34}" type="presParOf" srcId="{67FBB840-8DCE-4E92-8874-8AA3C97F03C0}" destId="{38F719E7-0D06-48EF-B7C3-182B32292B1D}" srcOrd="1" destOrd="0" presId="urn:microsoft.com/office/officeart/2005/8/layout/hierarchy1"/>
    <dgm:cxn modelId="{2118CB5B-223B-45E6-B102-4D3A8C76639F}" type="presParOf" srcId="{38F719E7-0D06-48EF-B7C3-182B32292B1D}" destId="{4ABF0F50-ACE2-4AB3-B634-90872924F446}" srcOrd="0" destOrd="0" presId="urn:microsoft.com/office/officeart/2005/8/layout/hierarchy1"/>
    <dgm:cxn modelId="{E7BDBCFE-ADB1-4F60-97A8-054FFE187BDE}" type="presParOf" srcId="{38F719E7-0D06-48EF-B7C3-182B32292B1D}" destId="{BD3D7103-71C4-4A29-8B3E-5DD863DED8DE}" srcOrd="1" destOrd="0" presId="urn:microsoft.com/office/officeart/2005/8/layout/hierarchy1"/>
    <dgm:cxn modelId="{12B9E69E-4A2B-4F10-A150-CF3666B58282}" type="presParOf" srcId="{BD3D7103-71C4-4A29-8B3E-5DD863DED8DE}" destId="{443EC81D-B336-43B9-AE12-CA4166865D44}" srcOrd="0" destOrd="0" presId="urn:microsoft.com/office/officeart/2005/8/layout/hierarchy1"/>
    <dgm:cxn modelId="{5EE45FA1-3FB3-4748-8968-D453E9270EF3}" type="presParOf" srcId="{443EC81D-B336-43B9-AE12-CA4166865D44}" destId="{F7704365-B262-40F3-8C95-B3F2B5DC9540}" srcOrd="0" destOrd="0" presId="urn:microsoft.com/office/officeart/2005/8/layout/hierarchy1"/>
    <dgm:cxn modelId="{13779F16-94BA-486A-83E4-2E96CD49DD62}" type="presParOf" srcId="{443EC81D-B336-43B9-AE12-CA4166865D44}" destId="{33060093-6DBF-40CC-9B83-462E79B22706}" srcOrd="1" destOrd="0" presId="urn:microsoft.com/office/officeart/2005/8/layout/hierarchy1"/>
    <dgm:cxn modelId="{57502388-9F37-440B-AB86-94986EB718E1}" type="presParOf" srcId="{BD3D7103-71C4-4A29-8B3E-5DD863DED8DE}" destId="{5607B943-BCD5-4A65-93AC-3AD38B30DB9C}" srcOrd="1" destOrd="0" presId="urn:microsoft.com/office/officeart/2005/8/layout/hierarchy1"/>
    <dgm:cxn modelId="{05889625-5FEE-4C17-ACDB-6E5295327A04}" type="presParOf" srcId="{38F719E7-0D06-48EF-B7C3-182B32292B1D}" destId="{222836B7-BA75-42D5-B7C7-C5D74FC90E08}" srcOrd="2" destOrd="0" presId="urn:microsoft.com/office/officeart/2005/8/layout/hierarchy1"/>
    <dgm:cxn modelId="{4E380DD6-7E5F-49FA-A798-120B33FB37F0}" type="presParOf" srcId="{38F719E7-0D06-48EF-B7C3-182B32292B1D}" destId="{C608BC8A-552A-4365-93B1-0BE070116BA5}" srcOrd="3" destOrd="0" presId="urn:microsoft.com/office/officeart/2005/8/layout/hierarchy1"/>
    <dgm:cxn modelId="{A91C0224-709A-4082-9349-223232171401}" type="presParOf" srcId="{C608BC8A-552A-4365-93B1-0BE070116BA5}" destId="{8BCBD9BC-398E-4D05-86AC-F8D3FAFD9281}" srcOrd="0" destOrd="0" presId="urn:microsoft.com/office/officeart/2005/8/layout/hierarchy1"/>
    <dgm:cxn modelId="{96E0D274-645B-4C80-A5CB-614A944049E3}" type="presParOf" srcId="{8BCBD9BC-398E-4D05-86AC-F8D3FAFD9281}" destId="{AA06DE44-68BB-4B38-A22E-84AA6173727A}" srcOrd="0" destOrd="0" presId="urn:microsoft.com/office/officeart/2005/8/layout/hierarchy1"/>
    <dgm:cxn modelId="{F202CC93-1909-4303-A93C-C8CFE0A11120}" type="presParOf" srcId="{8BCBD9BC-398E-4D05-86AC-F8D3FAFD9281}" destId="{B12C0C2A-93C2-480B-B9C3-A67605A4475C}" srcOrd="1" destOrd="0" presId="urn:microsoft.com/office/officeart/2005/8/layout/hierarchy1"/>
    <dgm:cxn modelId="{6764EF92-B366-4261-B18E-B4A28ED2ACE5}" type="presParOf" srcId="{C608BC8A-552A-4365-93B1-0BE070116BA5}" destId="{C17D2780-AEB7-4163-B079-9C87A7E975DF}"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2836B7-BA75-42D5-B7C7-C5D74FC90E08}">
      <dsp:nvSpPr>
        <dsp:cNvPr id="0" name=""/>
        <dsp:cNvSpPr/>
      </dsp:nvSpPr>
      <dsp:spPr>
        <a:xfrm>
          <a:off x="2404088" y="965206"/>
          <a:ext cx="927565" cy="441436"/>
        </a:xfrm>
        <a:custGeom>
          <a:avLst/>
          <a:gdLst/>
          <a:ahLst/>
          <a:cxnLst/>
          <a:rect l="0" t="0" r="0" b="0"/>
          <a:pathLst>
            <a:path>
              <a:moveTo>
                <a:pt x="0" y="0"/>
              </a:moveTo>
              <a:lnTo>
                <a:pt x="0" y="300826"/>
              </a:lnTo>
              <a:lnTo>
                <a:pt x="927565" y="300826"/>
              </a:lnTo>
              <a:lnTo>
                <a:pt x="927565" y="44143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ABF0F50-ACE2-4AB3-B634-90872924F446}">
      <dsp:nvSpPr>
        <dsp:cNvPr id="0" name=""/>
        <dsp:cNvSpPr/>
      </dsp:nvSpPr>
      <dsp:spPr>
        <a:xfrm>
          <a:off x="1476523" y="965206"/>
          <a:ext cx="927565" cy="441436"/>
        </a:xfrm>
        <a:custGeom>
          <a:avLst/>
          <a:gdLst/>
          <a:ahLst/>
          <a:cxnLst/>
          <a:rect l="0" t="0" r="0" b="0"/>
          <a:pathLst>
            <a:path>
              <a:moveTo>
                <a:pt x="927565" y="0"/>
              </a:moveTo>
              <a:lnTo>
                <a:pt x="927565" y="300826"/>
              </a:lnTo>
              <a:lnTo>
                <a:pt x="0" y="300826"/>
              </a:lnTo>
              <a:lnTo>
                <a:pt x="0" y="44143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90D4497-3493-4931-8901-64D732239790}">
      <dsp:nvSpPr>
        <dsp:cNvPr id="0" name=""/>
        <dsp:cNvSpPr/>
      </dsp:nvSpPr>
      <dsp:spPr>
        <a:xfrm>
          <a:off x="1645171" y="1381"/>
          <a:ext cx="1517834" cy="96382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73FD181-AFBE-416E-87E1-FBDF02EBCEC1}">
      <dsp:nvSpPr>
        <dsp:cNvPr id="0" name=""/>
        <dsp:cNvSpPr/>
      </dsp:nvSpPr>
      <dsp:spPr>
        <a:xfrm>
          <a:off x="1813819" y="161597"/>
          <a:ext cx="1517834" cy="96382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kern="1200" dirty="0"/>
            <a:t>Sampling Distributions</a:t>
          </a:r>
        </a:p>
      </dsp:txBody>
      <dsp:txXfrm>
        <a:off x="1842048" y="189826"/>
        <a:ext cx="1461376" cy="907367"/>
      </dsp:txXfrm>
    </dsp:sp>
    <dsp:sp modelId="{F7704365-B262-40F3-8C95-B3F2B5DC9540}">
      <dsp:nvSpPr>
        <dsp:cNvPr id="0" name=""/>
        <dsp:cNvSpPr/>
      </dsp:nvSpPr>
      <dsp:spPr>
        <a:xfrm>
          <a:off x="717605" y="1406643"/>
          <a:ext cx="1517834" cy="96382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3060093-6DBF-40CC-9B83-462E79B22706}">
      <dsp:nvSpPr>
        <dsp:cNvPr id="0" name=""/>
        <dsp:cNvSpPr/>
      </dsp:nvSpPr>
      <dsp:spPr>
        <a:xfrm>
          <a:off x="886254" y="1566859"/>
          <a:ext cx="1517834" cy="96382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kern="1200" dirty="0"/>
            <a:t>Sampling distributions of the mean</a:t>
          </a:r>
        </a:p>
      </dsp:txBody>
      <dsp:txXfrm>
        <a:off x="914483" y="1595088"/>
        <a:ext cx="1461376" cy="907367"/>
      </dsp:txXfrm>
    </dsp:sp>
    <dsp:sp modelId="{AA06DE44-68BB-4B38-A22E-84AA6173727A}">
      <dsp:nvSpPr>
        <dsp:cNvPr id="0" name=""/>
        <dsp:cNvSpPr/>
      </dsp:nvSpPr>
      <dsp:spPr>
        <a:xfrm>
          <a:off x="2572737" y="1406643"/>
          <a:ext cx="1517834" cy="96382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12C0C2A-93C2-480B-B9C3-A67605A4475C}">
      <dsp:nvSpPr>
        <dsp:cNvPr id="0" name=""/>
        <dsp:cNvSpPr/>
      </dsp:nvSpPr>
      <dsp:spPr>
        <a:xfrm>
          <a:off x="2741385" y="1566859"/>
          <a:ext cx="1517834" cy="96382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kern="1200" dirty="0"/>
            <a:t>Sampling distributions of the proportion</a:t>
          </a:r>
        </a:p>
      </dsp:txBody>
      <dsp:txXfrm>
        <a:off x="2769614" y="1595088"/>
        <a:ext cx="1461376" cy="907367"/>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image" Target="../media/image15.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image" Target="../media/image17.wmf"/><Relationship Id="rId1" Type="http://schemas.openxmlformats.org/officeDocument/2006/relationships/image" Target="../media/image15.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1.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1.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image" Target="../media/image18.wmf"/><Relationship Id="rId1" Type="http://schemas.openxmlformats.org/officeDocument/2006/relationships/image" Target="../media/image17.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image" Target="../media/image30.wmf"/><Relationship Id="rId1" Type="http://schemas.openxmlformats.org/officeDocument/2006/relationships/image" Target="../media/image29.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029164" cy="350520"/>
          </a:xfrm>
          <a:prstGeom prst="rect">
            <a:avLst/>
          </a:prstGeom>
        </p:spPr>
        <p:txBody>
          <a:bodyPr vert="horz" lIns="91440" tIns="45720" rIns="91440" bIns="45720" rtlCol="0"/>
          <a:lstStyle>
            <a:lvl1pPr algn="l">
              <a:defRPr sz="1200"/>
            </a:lvl1pPr>
          </a:lstStyle>
          <a:p>
            <a:pPr>
              <a:defRPr/>
            </a:pPr>
            <a:endParaRPr lang="en-GB"/>
          </a:p>
        </p:txBody>
      </p:sp>
      <p:sp>
        <p:nvSpPr>
          <p:cNvPr id="3" name="Date Placeholder 2"/>
          <p:cNvSpPr>
            <a:spLocks noGrp="1"/>
          </p:cNvSpPr>
          <p:nvPr>
            <p:ph type="dt" sz="quarter" idx="1"/>
          </p:nvPr>
        </p:nvSpPr>
        <p:spPr>
          <a:xfrm>
            <a:off x="5265065" y="0"/>
            <a:ext cx="4029164" cy="350520"/>
          </a:xfrm>
          <a:prstGeom prst="rect">
            <a:avLst/>
          </a:prstGeom>
        </p:spPr>
        <p:txBody>
          <a:bodyPr vert="horz" lIns="91440" tIns="45720" rIns="91440" bIns="45720" rtlCol="0"/>
          <a:lstStyle>
            <a:lvl1pPr algn="r">
              <a:defRPr sz="1200"/>
            </a:lvl1pPr>
          </a:lstStyle>
          <a:p>
            <a:pPr>
              <a:defRPr/>
            </a:pPr>
            <a:fld id="{1DC0CD5E-EC12-4E57-91A0-EBA0F8834180}" type="datetimeFigureOut">
              <a:rPr lang="en-US"/>
              <a:pPr>
                <a:defRPr/>
              </a:pPr>
              <a:t>10/2/2020</a:t>
            </a:fld>
            <a:endParaRPr lang="en-GB"/>
          </a:p>
        </p:txBody>
      </p:sp>
      <p:sp>
        <p:nvSpPr>
          <p:cNvPr id="4" name="Footer Placeholder 3"/>
          <p:cNvSpPr>
            <a:spLocks noGrp="1"/>
          </p:cNvSpPr>
          <p:nvPr>
            <p:ph type="ftr" sz="quarter" idx="2"/>
          </p:nvPr>
        </p:nvSpPr>
        <p:spPr>
          <a:xfrm>
            <a:off x="1" y="6658757"/>
            <a:ext cx="4029164" cy="350520"/>
          </a:xfrm>
          <a:prstGeom prst="rect">
            <a:avLst/>
          </a:prstGeom>
        </p:spPr>
        <p:txBody>
          <a:bodyPr vert="horz" lIns="91440" tIns="45720" rIns="91440" bIns="45720" rtlCol="0" anchor="b"/>
          <a:lstStyle>
            <a:lvl1pPr algn="l">
              <a:defRPr sz="1200"/>
            </a:lvl1pPr>
          </a:lstStyle>
          <a:p>
            <a:pPr>
              <a:defRPr/>
            </a:pPr>
            <a:endParaRPr lang="en-GB"/>
          </a:p>
        </p:txBody>
      </p:sp>
      <p:sp>
        <p:nvSpPr>
          <p:cNvPr id="5" name="Slide Number Placeholder 4"/>
          <p:cNvSpPr>
            <a:spLocks noGrp="1"/>
          </p:cNvSpPr>
          <p:nvPr>
            <p:ph type="sldNum" sz="quarter" idx="3"/>
          </p:nvPr>
        </p:nvSpPr>
        <p:spPr>
          <a:xfrm>
            <a:off x="5265065" y="6658757"/>
            <a:ext cx="4029164" cy="350520"/>
          </a:xfrm>
          <a:prstGeom prst="rect">
            <a:avLst/>
          </a:prstGeom>
        </p:spPr>
        <p:txBody>
          <a:bodyPr vert="horz" lIns="91440" tIns="45720" rIns="91440" bIns="45720" rtlCol="0" anchor="b"/>
          <a:lstStyle>
            <a:lvl1pPr algn="r">
              <a:defRPr sz="1200"/>
            </a:lvl1pPr>
          </a:lstStyle>
          <a:p>
            <a:pPr>
              <a:defRPr/>
            </a:pPr>
            <a:fld id="{24DB99CE-30D7-49D9-AB5F-887E3D71729E}" type="slidenum">
              <a:rPr lang="en-GB"/>
              <a:pPr>
                <a:defRPr/>
              </a:pPr>
              <a:t>‹#›</a:t>
            </a:fld>
            <a:endParaRPr lang="en-GB"/>
          </a:p>
        </p:txBody>
      </p:sp>
    </p:spTree>
    <p:extLst>
      <p:ext uri="{BB962C8B-B14F-4D97-AF65-F5344CB8AC3E}">
        <p14:creationId xmlns:p14="http://schemas.microsoft.com/office/powerpoint/2010/main" val="26699445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029164" cy="35052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GB"/>
          </a:p>
        </p:txBody>
      </p:sp>
      <p:sp>
        <p:nvSpPr>
          <p:cNvPr id="3" name="Date Placeholder 2"/>
          <p:cNvSpPr>
            <a:spLocks noGrp="1"/>
          </p:cNvSpPr>
          <p:nvPr>
            <p:ph type="dt" idx="1"/>
          </p:nvPr>
        </p:nvSpPr>
        <p:spPr>
          <a:xfrm>
            <a:off x="5265065" y="0"/>
            <a:ext cx="4029164" cy="35052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4A1CFA61-4EE7-43AE-AC7C-6225DD5896A4}" type="datetimeFigureOut">
              <a:rPr lang="en-US"/>
              <a:pPr>
                <a:defRPr/>
              </a:pPr>
              <a:t>10/2/2020</a:t>
            </a:fld>
            <a:endParaRPr lang="en-GB"/>
          </a:p>
        </p:txBody>
      </p:sp>
      <p:sp>
        <p:nvSpPr>
          <p:cNvPr id="4" name="Slide Image Placeholder 3"/>
          <p:cNvSpPr>
            <a:spLocks noGrp="1" noRot="1" noChangeAspect="1"/>
          </p:cNvSpPr>
          <p:nvPr>
            <p:ph type="sldImg" idx="2"/>
          </p:nvPr>
        </p:nvSpPr>
        <p:spPr>
          <a:xfrm>
            <a:off x="2895600" y="525463"/>
            <a:ext cx="3505200" cy="26289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929640" y="3329940"/>
            <a:ext cx="7437120" cy="315468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p:cNvSpPr>
            <a:spLocks noGrp="1"/>
          </p:cNvSpPr>
          <p:nvPr>
            <p:ph type="ftr" sz="quarter" idx="4"/>
          </p:nvPr>
        </p:nvSpPr>
        <p:spPr>
          <a:xfrm>
            <a:off x="1" y="6658757"/>
            <a:ext cx="4029164" cy="35052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GB"/>
          </a:p>
        </p:txBody>
      </p:sp>
      <p:sp>
        <p:nvSpPr>
          <p:cNvPr id="7" name="Slide Number Placeholder 6"/>
          <p:cNvSpPr>
            <a:spLocks noGrp="1"/>
          </p:cNvSpPr>
          <p:nvPr>
            <p:ph type="sldNum" sz="quarter" idx="5"/>
          </p:nvPr>
        </p:nvSpPr>
        <p:spPr>
          <a:xfrm>
            <a:off x="5265065" y="6658757"/>
            <a:ext cx="4029164" cy="35052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E22E0B7B-F87D-40E7-87AC-FB1D7462763F}" type="slidenum">
              <a:rPr lang="en-GB"/>
              <a:pPr>
                <a:defRPr/>
              </a:pPr>
              <a:t>‹#›</a:t>
            </a:fld>
            <a:endParaRPr lang="en-GB"/>
          </a:p>
        </p:txBody>
      </p:sp>
    </p:spTree>
    <p:extLst>
      <p:ext uri="{BB962C8B-B14F-4D97-AF65-F5344CB8AC3E}">
        <p14:creationId xmlns:p14="http://schemas.microsoft.com/office/powerpoint/2010/main" val="212203976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00034" y="285728"/>
            <a:ext cx="6929486" cy="714380"/>
          </a:xfrm>
        </p:spPr>
        <p:txBody>
          <a:bodyPr/>
          <a:lstStyle>
            <a:lvl1pPr>
              <a:defRPr sz="3200"/>
            </a:lvl1pPr>
          </a:lstStyle>
          <a:p>
            <a:r>
              <a:rPr lang="en-US" dirty="0"/>
              <a:t>Click to edit Master title style</a:t>
            </a:r>
            <a:endParaRPr lang="en-GB" dirty="0"/>
          </a:p>
        </p:txBody>
      </p:sp>
      <p:sp>
        <p:nvSpPr>
          <p:cNvPr id="3" name="Slide Number Placeholder 5"/>
          <p:cNvSpPr>
            <a:spLocks noGrp="1"/>
          </p:cNvSpPr>
          <p:nvPr>
            <p:ph type="sldNum" sz="quarter" idx="10"/>
          </p:nvPr>
        </p:nvSpPr>
        <p:spPr/>
        <p:txBody>
          <a:bodyPr/>
          <a:lstStyle>
            <a:lvl1pPr>
              <a:defRPr/>
            </a:lvl1pPr>
          </a:lstStyle>
          <a:p>
            <a:pPr>
              <a:defRPr/>
            </a:pPr>
            <a:fld id="{B2A17A9D-C4E7-4BDD-89C0-ED51AD2FDA9D}" type="slidenum">
              <a:rPr lang="en-GB"/>
              <a:pPr>
                <a:defRPr/>
              </a:pPr>
              <a:t>‹#›</a:t>
            </a:fld>
            <a:endParaRPr lang="en-GB" dirty="0"/>
          </a:p>
        </p:txBody>
      </p:sp>
      <p:sp>
        <p:nvSpPr>
          <p:cNvPr id="4" name="Footer Placeholder 4"/>
          <p:cNvSpPr>
            <a:spLocks noGrp="1"/>
          </p:cNvSpPr>
          <p:nvPr userDrawn="1">
            <p:ph type="ftr" sz="quarter" idx="11"/>
          </p:nvPr>
        </p:nvSpPr>
        <p:spPr/>
        <p:txBody>
          <a:bodyPr/>
          <a:lstStyle>
            <a:lvl1pPr>
              <a:defRPr/>
            </a:lvl1pPr>
          </a:lstStyle>
          <a:p>
            <a:pPr>
              <a:defRPr/>
            </a:pPr>
            <a:r>
              <a:rPr lang="en-GB"/>
              <a:t>Glyn Davis &amp; Branko Pecar</a:t>
            </a:r>
            <a:endParaRPr lang="en-GB" b="0"/>
          </a:p>
        </p:txBody>
      </p:sp>
    </p:spTree>
    <p:extLst>
      <p:ext uri="{BB962C8B-B14F-4D97-AF65-F5344CB8AC3E}">
        <p14:creationId xmlns:p14="http://schemas.microsoft.com/office/powerpoint/2010/main" val="1565583389"/>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9458" name="Title Placeholder 1"/>
          <p:cNvSpPr>
            <a:spLocks noGrp="1"/>
          </p:cNvSpPr>
          <p:nvPr>
            <p:ph type="title"/>
          </p:nvPr>
        </p:nvSpPr>
        <p:spPr bwMode="auto">
          <a:xfrm>
            <a:off x="500063" y="274638"/>
            <a:ext cx="8186737" cy="725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endParaRPr lang="en-GB"/>
          </a:p>
        </p:txBody>
      </p:sp>
      <p:sp>
        <p:nvSpPr>
          <p:cNvPr id="6" name="Slide Number Placeholder 5"/>
          <p:cNvSpPr>
            <a:spLocks noGrp="1"/>
          </p:cNvSpPr>
          <p:nvPr>
            <p:ph type="sldNum" sz="quarter" idx="4"/>
          </p:nvPr>
        </p:nvSpPr>
        <p:spPr>
          <a:xfrm>
            <a:off x="8501063" y="6356350"/>
            <a:ext cx="428625" cy="215900"/>
          </a:xfrm>
          <a:prstGeom prst="rect">
            <a:avLst/>
          </a:prstGeom>
        </p:spPr>
        <p:txBody>
          <a:bodyPr vert="horz" lIns="91440" tIns="45720" rIns="91440" bIns="45720" rtlCol="0" anchor="ctr"/>
          <a:lstStyle>
            <a:lvl1pPr algn="r" fontAlgn="auto">
              <a:spcBef>
                <a:spcPts val="0"/>
              </a:spcBef>
              <a:spcAft>
                <a:spcPts val="0"/>
              </a:spcAft>
              <a:defRPr sz="1200" b="1">
                <a:solidFill>
                  <a:schemeClr val="tx1">
                    <a:tint val="75000"/>
                  </a:schemeClr>
                </a:solidFill>
                <a:latin typeface="+mn-lt"/>
                <a:cs typeface="+mn-cs"/>
              </a:defRPr>
            </a:lvl1pPr>
          </a:lstStyle>
          <a:p>
            <a:pPr>
              <a:defRPr/>
            </a:pPr>
            <a:fld id="{1239C96D-AD65-4B77-97B6-8949B384CA2F}" type="slidenum">
              <a:rPr lang="en-GB"/>
              <a:pPr>
                <a:defRPr/>
              </a:pPr>
              <a:t>‹#›</a:t>
            </a:fld>
            <a:endParaRPr lang="en-GB" dirty="0"/>
          </a:p>
        </p:txBody>
      </p:sp>
      <p:cxnSp>
        <p:nvCxnSpPr>
          <p:cNvPr id="11" name="Straight Connector 10"/>
          <p:cNvCxnSpPr/>
          <p:nvPr userDrawn="1"/>
        </p:nvCxnSpPr>
        <p:spPr>
          <a:xfrm flipV="1">
            <a:off x="214313" y="1143000"/>
            <a:ext cx="8429625" cy="0"/>
          </a:xfrm>
          <a:prstGeom prst="line">
            <a:avLst/>
          </a:prstGeom>
          <a:ln w="254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9" name="Footer Placeholder 4"/>
          <p:cNvSpPr>
            <a:spLocks noGrp="1"/>
          </p:cNvSpPr>
          <p:nvPr userDrawn="1">
            <p:ph type="ftr" sz="quarter" idx="3"/>
          </p:nvPr>
        </p:nvSpPr>
        <p:spPr>
          <a:xfrm>
            <a:off x="428625" y="6072188"/>
            <a:ext cx="2714625" cy="285750"/>
          </a:xfrm>
          <a:prstGeom prst="rect">
            <a:avLst/>
          </a:prstGeom>
          <a:ln>
            <a:noFill/>
          </a:ln>
        </p:spPr>
        <p:txBody>
          <a:bodyPr/>
          <a:lstStyle>
            <a:lvl1pPr>
              <a:defRPr sz="1200" b="1">
                <a:solidFill>
                  <a:schemeClr val="tx2"/>
                </a:solidFill>
                <a:sym typeface="Symbol"/>
              </a:defRPr>
            </a:lvl1pPr>
          </a:lstStyle>
          <a:p>
            <a:pPr>
              <a:defRPr/>
            </a:pPr>
            <a:r>
              <a:rPr lang="en-GB"/>
              <a:t>Glyn Davis &amp; Branko Pecar</a:t>
            </a:r>
          </a:p>
        </p:txBody>
      </p:sp>
      <p:sp>
        <p:nvSpPr>
          <p:cNvPr id="13" name="Footer Placeholder 4"/>
          <p:cNvSpPr txBox="1">
            <a:spLocks/>
          </p:cNvSpPr>
          <p:nvPr userDrawn="1"/>
        </p:nvSpPr>
        <p:spPr>
          <a:xfrm>
            <a:off x="4000500" y="6072188"/>
            <a:ext cx="4429125" cy="285750"/>
          </a:xfrm>
          <a:prstGeom prst="rect">
            <a:avLst/>
          </a:prstGeom>
          <a:ln>
            <a:noFill/>
          </a:ln>
        </p:spPr>
        <p:txBody>
          <a:bodyPr anchor="ctr"/>
          <a:lstStyle/>
          <a:p>
            <a:pPr algn="r" fontAlgn="auto">
              <a:spcBef>
                <a:spcPts val="0"/>
              </a:spcBef>
              <a:spcAft>
                <a:spcPts val="0"/>
              </a:spcAft>
              <a:defRPr/>
            </a:pPr>
            <a:r>
              <a:rPr lang="en-GB" sz="1200" b="1" dirty="0">
                <a:solidFill>
                  <a:schemeClr val="tx2"/>
                </a:solidFill>
                <a:latin typeface="Arial" pitchFamily="34" charset="0"/>
                <a:cs typeface="Arial" pitchFamily="34" charset="0"/>
              </a:rPr>
              <a:t>Chapter 5: Sampling Distributions</a:t>
            </a:r>
            <a:r>
              <a:rPr lang="en-GB" sz="1200" dirty="0">
                <a:solidFill>
                  <a:schemeClr val="tx2"/>
                </a:solidFill>
                <a:latin typeface="Arial" pitchFamily="34" charset="0"/>
                <a:cs typeface="Arial" pitchFamily="34" charset="0"/>
              </a:rPr>
              <a:t> </a:t>
            </a:r>
          </a:p>
        </p:txBody>
      </p:sp>
    </p:spTree>
  </p:cSld>
  <p:clrMap bg1="lt1" tx1="dk1" bg2="lt2" tx2="dk2" accent1="accent1" accent2="accent2" accent3="accent3" accent4="accent4" accent5="accent5" accent6="accent6" hlink="hlink" folHlink="folHlink"/>
  <p:sldLayoutIdLst>
    <p:sldLayoutId id="2147483724" r:id="rId1"/>
  </p:sldLayoutIdLst>
  <p:hf hdr="0"/>
  <p:txStyles>
    <p:titleStyle>
      <a:lvl1pPr algn="l" rtl="0" eaLnBrk="0" fontAlgn="base" hangingPunct="0">
        <a:spcBef>
          <a:spcPct val="0"/>
        </a:spcBef>
        <a:spcAft>
          <a:spcPct val="0"/>
        </a:spcAft>
        <a:defRPr sz="3200" kern="1200">
          <a:solidFill>
            <a:schemeClr val="tx1"/>
          </a:solidFill>
          <a:latin typeface="Arial" pitchFamily="34" charset="0"/>
          <a:ea typeface="+mj-ea"/>
          <a:cs typeface="Arial" pitchFamily="34" charset="0"/>
        </a:defRPr>
      </a:lvl1pPr>
      <a:lvl2pPr algn="l" rtl="0" eaLnBrk="0" fontAlgn="base" hangingPunct="0">
        <a:spcBef>
          <a:spcPct val="0"/>
        </a:spcBef>
        <a:spcAft>
          <a:spcPct val="0"/>
        </a:spcAft>
        <a:defRPr sz="3200">
          <a:solidFill>
            <a:schemeClr val="tx1"/>
          </a:solidFill>
          <a:latin typeface="Arial" charset="0"/>
          <a:cs typeface="Arial" charset="0"/>
        </a:defRPr>
      </a:lvl2pPr>
      <a:lvl3pPr algn="l" rtl="0" eaLnBrk="0" fontAlgn="base" hangingPunct="0">
        <a:spcBef>
          <a:spcPct val="0"/>
        </a:spcBef>
        <a:spcAft>
          <a:spcPct val="0"/>
        </a:spcAft>
        <a:defRPr sz="3200">
          <a:solidFill>
            <a:schemeClr val="tx1"/>
          </a:solidFill>
          <a:latin typeface="Arial" charset="0"/>
          <a:cs typeface="Arial" charset="0"/>
        </a:defRPr>
      </a:lvl3pPr>
      <a:lvl4pPr algn="l" rtl="0" eaLnBrk="0" fontAlgn="base" hangingPunct="0">
        <a:spcBef>
          <a:spcPct val="0"/>
        </a:spcBef>
        <a:spcAft>
          <a:spcPct val="0"/>
        </a:spcAft>
        <a:defRPr sz="3200">
          <a:solidFill>
            <a:schemeClr val="tx1"/>
          </a:solidFill>
          <a:latin typeface="Arial" charset="0"/>
          <a:cs typeface="Arial" charset="0"/>
        </a:defRPr>
      </a:lvl4pPr>
      <a:lvl5pPr algn="l" rtl="0" eaLnBrk="0" fontAlgn="base" hangingPunct="0">
        <a:spcBef>
          <a:spcPct val="0"/>
        </a:spcBef>
        <a:spcAft>
          <a:spcPct val="0"/>
        </a:spcAft>
        <a:defRPr sz="3200">
          <a:solidFill>
            <a:schemeClr val="tx1"/>
          </a:solidFill>
          <a:latin typeface="Arial" charset="0"/>
          <a:cs typeface="Arial"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xml"/><Relationship Id="rId4" Type="http://schemas.openxmlformats.org/officeDocument/2006/relationships/image" Target="../media/image11.png"/></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1.xml"/><Relationship Id="rId1" Type="http://schemas.openxmlformats.org/officeDocument/2006/relationships/vmlDrawing" Target="../drawings/vmlDrawing2.vml"/><Relationship Id="rId5" Type="http://schemas.openxmlformats.org/officeDocument/2006/relationships/image" Target="../media/image13.png"/><Relationship Id="rId4" Type="http://schemas.openxmlformats.org/officeDocument/2006/relationships/image" Target="../media/image12.wmf"/></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1.xml"/><Relationship Id="rId1" Type="http://schemas.openxmlformats.org/officeDocument/2006/relationships/vmlDrawing" Target="../drawings/vmlDrawing3.vml"/><Relationship Id="rId5" Type="http://schemas.openxmlformats.org/officeDocument/2006/relationships/image" Target="../media/image14.gif"/><Relationship Id="rId4" Type="http://schemas.openxmlformats.org/officeDocument/2006/relationships/image" Target="../media/image12.wmf"/></Relationships>
</file>

<file path=ppt/slides/_rels/slide17.xml.rels><?xml version="1.0" encoding="UTF-8" standalone="yes"?>
<Relationships xmlns="http://schemas.openxmlformats.org/package/2006/relationships"><Relationship Id="rId8" Type="http://schemas.openxmlformats.org/officeDocument/2006/relationships/image" Target="../media/image17.wmf"/><Relationship Id="rId3" Type="http://schemas.openxmlformats.org/officeDocument/2006/relationships/oleObject" Target="../embeddings/oleObject3.bin"/><Relationship Id="rId7" Type="http://schemas.openxmlformats.org/officeDocument/2006/relationships/oleObject" Target="../embeddings/oleObject5.bin"/><Relationship Id="rId2" Type="http://schemas.openxmlformats.org/officeDocument/2006/relationships/slideLayout" Target="../slideLayouts/slideLayout1.xml"/><Relationship Id="rId1" Type="http://schemas.openxmlformats.org/officeDocument/2006/relationships/vmlDrawing" Target="../drawings/vmlDrawing4.vml"/><Relationship Id="rId6" Type="http://schemas.openxmlformats.org/officeDocument/2006/relationships/image" Target="../media/image16.wmf"/><Relationship Id="rId5" Type="http://schemas.openxmlformats.org/officeDocument/2006/relationships/oleObject" Target="../embeddings/oleObject4.bin"/><Relationship Id="rId4" Type="http://schemas.openxmlformats.org/officeDocument/2006/relationships/image" Target="../media/image15.wmf"/></Relationships>
</file>

<file path=ppt/slides/_rels/slide18.xml.rels><?xml version="1.0" encoding="UTF-8" standalone="yes"?>
<Relationships xmlns="http://schemas.openxmlformats.org/package/2006/relationships"><Relationship Id="rId8" Type="http://schemas.openxmlformats.org/officeDocument/2006/relationships/image" Target="../media/image17.wmf"/><Relationship Id="rId3" Type="http://schemas.openxmlformats.org/officeDocument/2006/relationships/image" Target="../media/image19.png"/><Relationship Id="rId7" Type="http://schemas.openxmlformats.org/officeDocument/2006/relationships/oleObject" Target="../embeddings/oleObject7.bin"/><Relationship Id="rId2" Type="http://schemas.openxmlformats.org/officeDocument/2006/relationships/slideLayout" Target="../slideLayouts/slideLayout1.xml"/><Relationship Id="rId1" Type="http://schemas.openxmlformats.org/officeDocument/2006/relationships/vmlDrawing" Target="../drawings/vmlDrawing5.vml"/><Relationship Id="rId6" Type="http://schemas.openxmlformats.org/officeDocument/2006/relationships/image" Target="../media/image15.wmf"/><Relationship Id="rId5" Type="http://schemas.openxmlformats.org/officeDocument/2006/relationships/oleObject" Target="../embeddings/oleObject6.bin"/><Relationship Id="rId10" Type="http://schemas.openxmlformats.org/officeDocument/2006/relationships/image" Target="../media/image18.wmf"/><Relationship Id="rId4" Type="http://schemas.openxmlformats.org/officeDocument/2006/relationships/image" Target="../media/image20.png"/><Relationship Id="rId9" Type="http://schemas.openxmlformats.org/officeDocument/2006/relationships/oleObject" Target="../embeddings/oleObject8.bin"/></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1.xml"/><Relationship Id="rId1" Type="http://schemas.openxmlformats.org/officeDocument/2006/relationships/vmlDrawing" Target="../drawings/vmlDrawing6.vml"/><Relationship Id="rId4" Type="http://schemas.openxmlformats.org/officeDocument/2006/relationships/image" Target="../media/image21.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1.xml"/><Relationship Id="rId4" Type="http://schemas.openxmlformats.org/officeDocument/2006/relationships/image" Target="../media/image24.png"/></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1.xml"/><Relationship Id="rId1" Type="http://schemas.openxmlformats.org/officeDocument/2006/relationships/vmlDrawing" Target="../drawings/vmlDrawing7.vml"/><Relationship Id="rId6" Type="http://schemas.openxmlformats.org/officeDocument/2006/relationships/image" Target="../media/image25.png"/><Relationship Id="rId5" Type="http://schemas.openxmlformats.org/officeDocument/2006/relationships/image" Target="../media/image23.png"/><Relationship Id="rId4" Type="http://schemas.openxmlformats.org/officeDocument/2006/relationships/image" Target="../media/image21.wmf"/></Relationships>
</file>

<file path=ppt/slides/_rels/slide22.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8" Type="http://schemas.openxmlformats.org/officeDocument/2006/relationships/image" Target="../media/image28.wmf"/><Relationship Id="rId3" Type="http://schemas.openxmlformats.org/officeDocument/2006/relationships/oleObject" Target="../embeddings/oleObject11.bin"/><Relationship Id="rId7" Type="http://schemas.openxmlformats.org/officeDocument/2006/relationships/oleObject" Target="../embeddings/oleObject13.bin"/><Relationship Id="rId2" Type="http://schemas.openxmlformats.org/officeDocument/2006/relationships/slideLayout" Target="../slideLayouts/slideLayout1.xml"/><Relationship Id="rId1" Type="http://schemas.openxmlformats.org/officeDocument/2006/relationships/vmlDrawing" Target="../drawings/vmlDrawing8.vml"/><Relationship Id="rId6" Type="http://schemas.openxmlformats.org/officeDocument/2006/relationships/image" Target="../media/image18.wmf"/><Relationship Id="rId5" Type="http://schemas.openxmlformats.org/officeDocument/2006/relationships/oleObject" Target="../embeddings/oleObject12.bin"/><Relationship Id="rId4" Type="http://schemas.openxmlformats.org/officeDocument/2006/relationships/image" Target="../media/image17.wmf"/></Relationships>
</file>

<file path=ppt/slides/_rels/slide24.xml.rels><?xml version="1.0" encoding="UTF-8" standalone="yes"?>
<Relationships xmlns="http://schemas.openxmlformats.org/package/2006/relationships"><Relationship Id="rId8" Type="http://schemas.openxmlformats.org/officeDocument/2006/relationships/image" Target="../media/image31.wmf"/><Relationship Id="rId3" Type="http://schemas.openxmlformats.org/officeDocument/2006/relationships/oleObject" Target="../embeddings/oleObject14.bin"/><Relationship Id="rId7" Type="http://schemas.openxmlformats.org/officeDocument/2006/relationships/oleObject" Target="../embeddings/oleObject16.bin"/><Relationship Id="rId2" Type="http://schemas.openxmlformats.org/officeDocument/2006/relationships/slideLayout" Target="../slideLayouts/slideLayout1.xml"/><Relationship Id="rId1" Type="http://schemas.openxmlformats.org/officeDocument/2006/relationships/vmlDrawing" Target="../drawings/vmlDrawing9.vml"/><Relationship Id="rId6" Type="http://schemas.openxmlformats.org/officeDocument/2006/relationships/image" Target="../media/image30.wmf"/><Relationship Id="rId5" Type="http://schemas.openxmlformats.org/officeDocument/2006/relationships/oleObject" Target="../embeddings/oleObject15.bin"/><Relationship Id="rId4" Type="http://schemas.openxmlformats.org/officeDocument/2006/relationships/image" Target="../media/image29.wmf"/></Relationships>
</file>

<file path=ppt/slides/_rels/slide25.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34.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36.gif"/><Relationship Id="rId2" Type="http://schemas.openxmlformats.org/officeDocument/2006/relationships/image" Target="../media/image35.gif"/><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38.gif"/><Relationship Id="rId2" Type="http://schemas.openxmlformats.org/officeDocument/2006/relationships/image" Target="../media/image37.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40.png"/><Relationship Id="rId2" Type="http://schemas.openxmlformats.org/officeDocument/2006/relationships/image" Target="../media/image39.pn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image" Target="../media/image41.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44.png"/><Relationship Id="rId2" Type="http://schemas.openxmlformats.org/officeDocument/2006/relationships/image" Target="../media/image43.png"/><Relationship Id="rId1" Type="http://schemas.openxmlformats.org/officeDocument/2006/relationships/slideLayout" Target="../slideLayouts/slideLayout1.xml"/><Relationship Id="rId4" Type="http://schemas.openxmlformats.org/officeDocument/2006/relationships/image" Target="../media/image45.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47.png"/><Relationship Id="rId2" Type="http://schemas.openxmlformats.org/officeDocument/2006/relationships/image" Target="../media/image46.pn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Title 1"/>
          <p:cNvSpPr>
            <a:spLocks noGrp="1"/>
          </p:cNvSpPr>
          <p:nvPr>
            <p:ph type="ctrTitle"/>
          </p:nvPr>
        </p:nvSpPr>
        <p:spPr>
          <a:xfrm>
            <a:off x="357188" y="214313"/>
            <a:ext cx="7929562" cy="857250"/>
          </a:xfrm>
        </p:spPr>
        <p:txBody>
          <a:bodyPr/>
          <a:lstStyle/>
          <a:p>
            <a:pPr eaLnBrk="1" hangingPunct="1"/>
            <a:r>
              <a:rPr lang="en-GB" dirty="0">
                <a:latin typeface="Arial" charset="0"/>
                <a:cs typeface="Arial" charset="0"/>
              </a:rPr>
              <a:t>Sampling Distributions</a:t>
            </a:r>
          </a:p>
        </p:txBody>
      </p:sp>
      <p:sp>
        <p:nvSpPr>
          <p:cNvPr id="3" name="Slide Number Placeholder 2"/>
          <p:cNvSpPr>
            <a:spLocks noGrp="1"/>
          </p:cNvSpPr>
          <p:nvPr>
            <p:ph type="sldNum" sz="quarter" idx="10"/>
          </p:nvPr>
        </p:nvSpPr>
        <p:spPr/>
        <p:txBody>
          <a:bodyPr/>
          <a:lstStyle/>
          <a:p>
            <a:pPr>
              <a:defRPr/>
            </a:pPr>
            <a:fld id="{B647DF9C-1FCF-40FC-B55B-31BABC3FD329}" type="slidenum">
              <a:rPr lang="en-GB"/>
              <a:pPr>
                <a:defRPr/>
              </a:pPr>
              <a:t>1</a:t>
            </a:fld>
            <a:endParaRPr lang="en-GB" dirty="0"/>
          </a:p>
        </p:txBody>
      </p:sp>
      <p:sp>
        <p:nvSpPr>
          <p:cNvPr id="1029"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graphicFrame>
        <p:nvGraphicFramePr>
          <p:cNvPr id="5" name="Table 4"/>
          <p:cNvGraphicFramePr>
            <a:graphicFrameLocks noGrp="1"/>
          </p:cNvGraphicFramePr>
          <p:nvPr>
            <p:extLst>
              <p:ext uri="{D42A27DB-BD31-4B8C-83A1-F6EECF244321}">
                <p14:modId xmlns:p14="http://schemas.microsoft.com/office/powerpoint/2010/main" val="2793389499"/>
              </p:ext>
            </p:extLst>
          </p:nvPr>
        </p:nvGraphicFramePr>
        <p:xfrm>
          <a:off x="714375" y="1500188"/>
          <a:ext cx="2643188" cy="1519238"/>
        </p:xfrm>
        <a:graphic>
          <a:graphicData uri="http://schemas.openxmlformats.org/drawingml/2006/table">
            <a:tbl>
              <a:tblPr/>
              <a:tblGrid>
                <a:gridCol w="857232">
                  <a:extLst>
                    <a:ext uri="{9D8B030D-6E8A-4147-A177-3AD203B41FA5}">
                      <a16:colId xmlns:a16="http://schemas.microsoft.com/office/drawing/2014/main" val="20000"/>
                    </a:ext>
                  </a:extLst>
                </a:gridCol>
                <a:gridCol w="928697">
                  <a:extLst>
                    <a:ext uri="{9D8B030D-6E8A-4147-A177-3AD203B41FA5}">
                      <a16:colId xmlns:a16="http://schemas.microsoft.com/office/drawing/2014/main" val="20001"/>
                    </a:ext>
                  </a:extLst>
                </a:gridCol>
                <a:gridCol w="857259">
                  <a:extLst>
                    <a:ext uri="{9D8B030D-6E8A-4147-A177-3AD203B41FA5}">
                      <a16:colId xmlns:a16="http://schemas.microsoft.com/office/drawing/2014/main" val="20002"/>
                    </a:ext>
                  </a:extLst>
                </a:gridCol>
              </a:tblGrid>
              <a:tr h="285750">
                <a:tc>
                  <a:txBody>
                    <a:bodyPr/>
                    <a:lstStyle/>
                    <a:p>
                      <a:pPr marL="0" marR="0" lvl="0" indent="0" algn="l" defTabSz="914400" rtl="0" eaLnBrk="1" fontAlgn="base" latinLnBrk="0" hangingPunct="0">
                        <a:lnSpc>
                          <a:spcPct val="100000"/>
                        </a:lnSpc>
                        <a:spcBef>
                          <a:spcPct val="0"/>
                        </a:spcBef>
                        <a:spcAft>
                          <a:spcPct val="0"/>
                        </a:spcAft>
                        <a:buClrTx/>
                        <a:buSzTx/>
                        <a:buFontTx/>
                        <a:buNone/>
                        <a:tabLst/>
                      </a:pPr>
                      <a:r>
                        <a:rPr kumimoji="0" lang="en-GB" sz="1000" b="0" i="0" u="none" strike="noStrike" cap="none" normalizeH="0" baseline="0" dirty="0">
                          <a:ln>
                            <a:noFill/>
                          </a:ln>
                          <a:solidFill>
                            <a:schemeClr val="tx1"/>
                          </a:solidFill>
                          <a:effectLst/>
                          <a:latin typeface="Book Antiqua" pitchFamily="18" charset="0"/>
                          <a:cs typeface="Times New Roman" pitchFamily="18" charset="0"/>
                        </a:rPr>
                        <a:t>Parameter</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ABF8F"/>
                    </a:solidFill>
                  </a:tcPr>
                </a:tc>
                <a:tc>
                  <a:txBody>
                    <a:bodyPr/>
                    <a:lstStyle/>
                    <a:p>
                      <a:pPr marL="0" marR="0" lvl="0" indent="0" algn="ctr" defTabSz="914400" rtl="0" eaLnBrk="1" fontAlgn="base" latinLnBrk="0" hangingPunct="0">
                        <a:lnSpc>
                          <a:spcPct val="100000"/>
                        </a:lnSpc>
                        <a:spcBef>
                          <a:spcPct val="0"/>
                        </a:spcBef>
                        <a:spcAft>
                          <a:spcPct val="0"/>
                        </a:spcAft>
                        <a:buClrTx/>
                        <a:buSzTx/>
                        <a:buFontTx/>
                        <a:buNone/>
                        <a:tabLst/>
                      </a:pPr>
                      <a:r>
                        <a:rPr kumimoji="0" lang="en-GB" sz="1000" b="0" i="0" u="none" strike="noStrike" cap="none" normalizeH="0" baseline="0">
                          <a:ln>
                            <a:noFill/>
                          </a:ln>
                          <a:solidFill>
                            <a:schemeClr val="tx1"/>
                          </a:solidFill>
                          <a:effectLst/>
                          <a:latin typeface="Book Antiqua" pitchFamily="18" charset="0"/>
                          <a:cs typeface="Times New Roman" pitchFamily="18" charset="0"/>
                        </a:rPr>
                        <a:t>Population</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ABF8F"/>
                    </a:solidFill>
                  </a:tcPr>
                </a:tc>
                <a:tc>
                  <a:txBody>
                    <a:bodyPr/>
                    <a:lstStyle/>
                    <a:p>
                      <a:pPr marL="0" marR="0" lvl="0" indent="0" algn="ctr" defTabSz="914400" rtl="0" eaLnBrk="1" fontAlgn="base" latinLnBrk="0" hangingPunct="0">
                        <a:lnSpc>
                          <a:spcPct val="100000"/>
                        </a:lnSpc>
                        <a:spcBef>
                          <a:spcPct val="0"/>
                        </a:spcBef>
                        <a:spcAft>
                          <a:spcPct val="0"/>
                        </a:spcAft>
                        <a:buClrTx/>
                        <a:buSzTx/>
                        <a:buFontTx/>
                        <a:buNone/>
                        <a:tabLst/>
                      </a:pPr>
                      <a:r>
                        <a:rPr kumimoji="0" lang="en-GB" sz="1000" b="0" i="0" u="none" strike="noStrike" cap="none" normalizeH="0" baseline="0">
                          <a:ln>
                            <a:noFill/>
                          </a:ln>
                          <a:solidFill>
                            <a:schemeClr val="tx1"/>
                          </a:solidFill>
                          <a:effectLst/>
                          <a:latin typeface="Book Antiqua" pitchFamily="18" charset="0"/>
                          <a:cs typeface="Times New Roman" pitchFamily="18" charset="0"/>
                        </a:rPr>
                        <a:t>Sample</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ABF8F"/>
                    </a:solidFill>
                  </a:tcPr>
                </a:tc>
                <a:extLst>
                  <a:ext uri="{0D108BD9-81ED-4DB2-BD59-A6C34878D82A}">
                    <a16:rowId xmlns:a16="http://schemas.microsoft.com/office/drawing/2014/main" val="10000"/>
                  </a:ext>
                </a:extLst>
              </a:tr>
              <a:tr h="285750">
                <a:tc>
                  <a:txBody>
                    <a:bodyPr/>
                    <a:lstStyle/>
                    <a:p>
                      <a:pPr marL="0" marR="0" lvl="0" indent="0" algn="l" defTabSz="914400" rtl="0" eaLnBrk="1" fontAlgn="base" latinLnBrk="0" hangingPunct="0">
                        <a:lnSpc>
                          <a:spcPct val="100000"/>
                        </a:lnSpc>
                        <a:spcBef>
                          <a:spcPct val="0"/>
                        </a:spcBef>
                        <a:spcAft>
                          <a:spcPct val="0"/>
                        </a:spcAft>
                        <a:buClrTx/>
                        <a:buSzTx/>
                        <a:buFontTx/>
                        <a:buNone/>
                        <a:tabLst/>
                      </a:pPr>
                      <a:r>
                        <a:rPr kumimoji="0" lang="en-GB" sz="1000" b="0" i="0" u="none" strike="noStrike" cap="none" normalizeH="0" baseline="0" dirty="0">
                          <a:ln>
                            <a:noFill/>
                          </a:ln>
                          <a:solidFill>
                            <a:schemeClr val="tx1"/>
                          </a:solidFill>
                          <a:effectLst/>
                          <a:latin typeface="Book Antiqua" pitchFamily="18" charset="0"/>
                          <a:cs typeface="Times New Roman" pitchFamily="18" charset="0"/>
                        </a:rPr>
                        <a:t>Size</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ABF8F"/>
                    </a:solidFill>
                  </a:tcPr>
                </a:tc>
                <a:tc>
                  <a:txBody>
                    <a:bodyPr/>
                    <a:lstStyle/>
                    <a:p>
                      <a:pPr marL="0" marR="0" lvl="0" indent="0" algn="ctr" defTabSz="914400" rtl="0" eaLnBrk="1" fontAlgn="base" latinLnBrk="0" hangingPunct="0">
                        <a:lnSpc>
                          <a:spcPct val="100000"/>
                        </a:lnSpc>
                        <a:spcBef>
                          <a:spcPct val="0"/>
                        </a:spcBef>
                        <a:spcAft>
                          <a:spcPct val="0"/>
                        </a:spcAft>
                        <a:buClrTx/>
                        <a:buSzTx/>
                        <a:buFontTx/>
                        <a:buNone/>
                        <a:tabLst/>
                      </a:pPr>
                      <a:r>
                        <a:rPr kumimoji="0" lang="en-GB" sz="1000" b="0" i="0" u="none" strike="noStrike" cap="none" normalizeH="0" baseline="0" dirty="0">
                          <a:ln>
                            <a:noFill/>
                          </a:ln>
                          <a:solidFill>
                            <a:schemeClr val="tx1"/>
                          </a:solidFill>
                          <a:effectLst/>
                          <a:latin typeface="Book Antiqua" pitchFamily="18" charset="0"/>
                          <a:cs typeface="Times New Roman" pitchFamily="18" charset="0"/>
                        </a:rPr>
                        <a:t>N</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0">
                        <a:lnSpc>
                          <a:spcPct val="100000"/>
                        </a:lnSpc>
                        <a:spcBef>
                          <a:spcPct val="0"/>
                        </a:spcBef>
                        <a:spcAft>
                          <a:spcPct val="0"/>
                        </a:spcAft>
                        <a:buClrTx/>
                        <a:buSzTx/>
                        <a:buFontTx/>
                        <a:buNone/>
                        <a:tabLst/>
                      </a:pPr>
                      <a:r>
                        <a:rPr kumimoji="0" lang="en-GB" sz="1000" b="0" i="0" u="none" strike="noStrike" cap="none" normalizeH="0" baseline="0" dirty="0">
                          <a:ln>
                            <a:noFill/>
                          </a:ln>
                          <a:solidFill>
                            <a:schemeClr val="tx1"/>
                          </a:solidFill>
                          <a:effectLst/>
                          <a:latin typeface="Book Antiqua" pitchFamily="18" charset="0"/>
                          <a:cs typeface="Times New Roman" pitchFamily="18" charset="0"/>
                        </a:rPr>
                        <a:t>n</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85750">
                <a:tc>
                  <a:txBody>
                    <a:bodyPr/>
                    <a:lstStyle/>
                    <a:p>
                      <a:pPr marL="0" marR="0" lvl="0" indent="0" algn="l" defTabSz="914400" rtl="0" eaLnBrk="1" fontAlgn="base" latinLnBrk="0" hangingPunct="0">
                        <a:lnSpc>
                          <a:spcPct val="100000"/>
                        </a:lnSpc>
                        <a:spcBef>
                          <a:spcPct val="0"/>
                        </a:spcBef>
                        <a:spcAft>
                          <a:spcPct val="0"/>
                        </a:spcAft>
                        <a:buClrTx/>
                        <a:buSzTx/>
                        <a:buFontTx/>
                        <a:buNone/>
                        <a:tabLst/>
                      </a:pPr>
                      <a:r>
                        <a:rPr kumimoji="0" lang="en-GB" sz="1000" b="0" i="0" u="none" strike="noStrike" cap="none" normalizeH="0" baseline="0">
                          <a:ln>
                            <a:noFill/>
                          </a:ln>
                          <a:solidFill>
                            <a:schemeClr val="tx1"/>
                          </a:solidFill>
                          <a:effectLst/>
                          <a:latin typeface="Book Antiqua" pitchFamily="18" charset="0"/>
                          <a:cs typeface="Times New Roman" pitchFamily="18" charset="0"/>
                        </a:rPr>
                        <a:t>Mean</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ABF8F"/>
                    </a:solidFill>
                  </a:tcPr>
                </a:tc>
                <a:tc>
                  <a:txBody>
                    <a:bodyPr/>
                    <a:lstStyle/>
                    <a:p>
                      <a:pPr marL="0" marR="0" lvl="0" indent="0" algn="ctr" defTabSz="914400" rtl="0" eaLnBrk="1" fontAlgn="base" latinLnBrk="0" hangingPunct="0">
                        <a:lnSpc>
                          <a:spcPct val="100000"/>
                        </a:lnSpc>
                        <a:spcBef>
                          <a:spcPct val="0"/>
                        </a:spcBef>
                        <a:spcAft>
                          <a:spcPct val="0"/>
                        </a:spcAft>
                        <a:buClrTx/>
                        <a:buSzTx/>
                        <a:buFontTx/>
                        <a:buNone/>
                        <a:tabLst/>
                      </a:pPr>
                      <a:r>
                        <a:rPr kumimoji="0" lang="en-GB" sz="1000" b="0" i="0" u="none" strike="noStrike" cap="none" normalizeH="0" baseline="0">
                          <a:ln>
                            <a:noFill/>
                          </a:ln>
                          <a:solidFill>
                            <a:schemeClr val="tx1"/>
                          </a:solidFill>
                          <a:effectLst/>
                          <a:latin typeface="Book Antiqua" pitchFamily="18" charset="0"/>
                          <a:cs typeface="Times New Roman" pitchFamily="18" charset="0"/>
                        </a:rPr>
                        <a:t>µ</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0">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Book Antiqua"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04800">
                <a:tc>
                  <a:txBody>
                    <a:bodyPr/>
                    <a:lstStyle/>
                    <a:p>
                      <a:pPr marL="0" marR="0" lvl="0" indent="0" algn="l" defTabSz="914400" rtl="0" eaLnBrk="1" fontAlgn="base" latinLnBrk="0" hangingPunct="0">
                        <a:lnSpc>
                          <a:spcPct val="100000"/>
                        </a:lnSpc>
                        <a:spcBef>
                          <a:spcPct val="0"/>
                        </a:spcBef>
                        <a:spcAft>
                          <a:spcPct val="0"/>
                        </a:spcAft>
                        <a:buClrTx/>
                        <a:buSzTx/>
                        <a:buFontTx/>
                        <a:buNone/>
                        <a:tabLst/>
                      </a:pPr>
                      <a:r>
                        <a:rPr kumimoji="0" lang="en-GB" sz="1000" b="0" i="0" u="none" strike="noStrike" cap="none" normalizeH="0" baseline="0">
                          <a:ln>
                            <a:noFill/>
                          </a:ln>
                          <a:solidFill>
                            <a:schemeClr val="tx1"/>
                          </a:solidFill>
                          <a:effectLst/>
                          <a:latin typeface="Book Antiqua" pitchFamily="18" charset="0"/>
                          <a:cs typeface="Times New Roman" pitchFamily="18" charset="0"/>
                        </a:rPr>
                        <a:t>Standard deviation</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ABF8F"/>
                    </a:solidFill>
                  </a:tcPr>
                </a:tc>
                <a:tc>
                  <a:txBody>
                    <a:bodyPr/>
                    <a:lstStyle/>
                    <a:p>
                      <a:pPr marL="0" marR="0" lvl="0" indent="0" algn="ctr" defTabSz="914400" rtl="0" eaLnBrk="1" fontAlgn="base" latinLnBrk="0" hangingPunct="0">
                        <a:lnSpc>
                          <a:spcPct val="100000"/>
                        </a:lnSpc>
                        <a:spcBef>
                          <a:spcPct val="0"/>
                        </a:spcBef>
                        <a:spcAft>
                          <a:spcPct val="0"/>
                        </a:spcAft>
                        <a:buClrTx/>
                        <a:buSzTx/>
                        <a:buFontTx/>
                        <a:buNone/>
                        <a:tabLst/>
                      </a:pPr>
                      <a:r>
                        <a:rPr kumimoji="0" lang="en-GB" sz="1000" b="0" i="0" u="none" strike="noStrike" cap="none" normalizeH="0" baseline="0" dirty="0">
                          <a:ln>
                            <a:noFill/>
                          </a:ln>
                          <a:solidFill>
                            <a:schemeClr val="tx1"/>
                          </a:solidFill>
                          <a:effectLst/>
                          <a:latin typeface="Book Antiqua" pitchFamily="18" charset="0"/>
                          <a:cs typeface="Times New Roman" pitchFamily="18" charset="0"/>
                          <a:sym typeface="Symbol" pitchFamily="18" charset="2"/>
                        </a:rPr>
                        <a:t></a:t>
                      </a:r>
                      <a:endParaRPr kumimoji="0" lang="en-GB" sz="1000" b="0" i="0" u="none" strike="noStrike" cap="none" normalizeH="0" baseline="0" dirty="0">
                        <a:ln>
                          <a:noFill/>
                        </a:ln>
                        <a:solidFill>
                          <a:schemeClr val="tx1"/>
                        </a:solidFill>
                        <a:effectLst/>
                        <a:latin typeface="Book Antiqua"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0">
                        <a:lnSpc>
                          <a:spcPct val="100000"/>
                        </a:lnSpc>
                        <a:spcBef>
                          <a:spcPct val="0"/>
                        </a:spcBef>
                        <a:spcAft>
                          <a:spcPct val="0"/>
                        </a:spcAft>
                        <a:buClrTx/>
                        <a:buSzTx/>
                        <a:buFontTx/>
                        <a:buNone/>
                        <a:tabLst/>
                      </a:pPr>
                      <a:r>
                        <a:rPr kumimoji="0" lang="en-GB" sz="1000" b="0" i="0" u="none" strike="noStrike" cap="none" normalizeH="0" baseline="0" dirty="0">
                          <a:ln>
                            <a:noFill/>
                          </a:ln>
                          <a:solidFill>
                            <a:schemeClr val="tx1"/>
                          </a:solidFill>
                          <a:effectLst/>
                          <a:latin typeface="Book Antiqua" pitchFamily="18" charset="0"/>
                          <a:cs typeface="Times New Roman" pitchFamily="18" charset="0"/>
                        </a:rPr>
                        <a:t>s</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57188">
                <a:tc>
                  <a:txBody>
                    <a:bodyPr/>
                    <a:lstStyle/>
                    <a:p>
                      <a:pPr marL="0" marR="0" lvl="0" indent="0" algn="l" defTabSz="914400" rtl="0" eaLnBrk="1" fontAlgn="base" latinLnBrk="0" hangingPunct="0">
                        <a:lnSpc>
                          <a:spcPct val="100000"/>
                        </a:lnSpc>
                        <a:spcBef>
                          <a:spcPct val="0"/>
                        </a:spcBef>
                        <a:spcAft>
                          <a:spcPct val="0"/>
                        </a:spcAft>
                        <a:buClrTx/>
                        <a:buSzTx/>
                        <a:buFontTx/>
                        <a:buNone/>
                        <a:tabLst/>
                      </a:pPr>
                      <a:r>
                        <a:rPr kumimoji="0" lang="en-GB" sz="1000" b="0" i="0" u="none" strike="noStrike" cap="none" normalizeH="0" baseline="0" dirty="0">
                          <a:ln>
                            <a:noFill/>
                          </a:ln>
                          <a:solidFill>
                            <a:schemeClr val="tx1"/>
                          </a:solidFill>
                          <a:effectLst/>
                          <a:latin typeface="Book Antiqua" pitchFamily="18" charset="0"/>
                          <a:cs typeface="Times New Roman" pitchFamily="18" charset="0"/>
                        </a:rPr>
                        <a:t>Proportion</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ABF8F"/>
                    </a:solidFill>
                  </a:tcPr>
                </a:tc>
                <a:tc>
                  <a:txBody>
                    <a:bodyPr/>
                    <a:lstStyle/>
                    <a:p>
                      <a:pPr marL="0" marR="0" lvl="0" indent="0" algn="ctr" defTabSz="914400" rtl="0" eaLnBrk="1" fontAlgn="base" latinLnBrk="0" hangingPunct="0">
                        <a:lnSpc>
                          <a:spcPct val="100000"/>
                        </a:lnSpc>
                        <a:spcBef>
                          <a:spcPct val="0"/>
                        </a:spcBef>
                        <a:spcAft>
                          <a:spcPct val="0"/>
                        </a:spcAft>
                        <a:buClrTx/>
                        <a:buSzTx/>
                        <a:buFontTx/>
                        <a:buNone/>
                        <a:tabLst/>
                      </a:pPr>
                      <a:r>
                        <a:rPr kumimoji="0" lang="en-GB" sz="1000" b="0" i="0" u="none" strike="noStrike" cap="none" normalizeH="0" baseline="0">
                          <a:ln>
                            <a:noFill/>
                          </a:ln>
                          <a:solidFill>
                            <a:schemeClr val="tx1"/>
                          </a:solidFill>
                          <a:effectLst/>
                          <a:latin typeface="Book Antiqua" pitchFamily="18" charset="0"/>
                          <a:cs typeface="Times New Roman" pitchFamily="18" charset="0"/>
                        </a:rPr>
                        <a:t>π</a:t>
                      </a: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0">
                        <a:lnSpc>
                          <a:spcPct val="100000"/>
                        </a:lnSpc>
                        <a:spcBef>
                          <a:spcPct val="0"/>
                        </a:spcBef>
                        <a:spcAft>
                          <a:spcPct val="0"/>
                        </a:spcAft>
                        <a:buClrTx/>
                        <a:buSzTx/>
                        <a:buFontTx/>
                        <a:buNone/>
                        <a:tabLst/>
                      </a:pPr>
                      <a:r>
                        <a:rPr kumimoji="0" lang="en-GB" sz="1000" b="0" i="0" u="none" strike="noStrike" cap="none" normalizeH="0" baseline="0" dirty="0">
                          <a:ln>
                            <a:noFill/>
                          </a:ln>
                          <a:solidFill>
                            <a:schemeClr val="tx1"/>
                          </a:solidFill>
                          <a:effectLst/>
                          <a:latin typeface="Book Antiqua" pitchFamily="18" charset="0"/>
                          <a:cs typeface="Times New Roman" pitchFamily="18" charset="0"/>
                          <a:sym typeface="Symbol" pitchFamily="18" charset="2"/>
                        </a:rPr>
                        <a:t></a:t>
                      </a:r>
                      <a:endParaRPr kumimoji="0" lang="en-GB" sz="1000" b="0" i="0" u="none" strike="noStrike" cap="none" normalizeH="0" baseline="0" dirty="0">
                        <a:ln>
                          <a:noFill/>
                        </a:ln>
                        <a:solidFill>
                          <a:schemeClr val="tx1"/>
                        </a:solidFill>
                        <a:effectLst/>
                        <a:latin typeface="Book Antiqua"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graphicFrame>
        <p:nvGraphicFramePr>
          <p:cNvPr id="1026" name="Object 5"/>
          <p:cNvGraphicFramePr>
            <a:graphicFrameLocks noChangeAspect="1"/>
          </p:cNvGraphicFramePr>
          <p:nvPr>
            <p:extLst>
              <p:ext uri="{D42A27DB-BD31-4B8C-83A1-F6EECF244321}">
                <p14:modId xmlns:p14="http://schemas.microsoft.com/office/powerpoint/2010/main" val="2394770387"/>
              </p:ext>
            </p:extLst>
          </p:nvPr>
        </p:nvGraphicFramePr>
        <p:xfrm>
          <a:off x="2843808" y="2093110"/>
          <a:ext cx="193675" cy="242888"/>
        </p:xfrm>
        <a:graphic>
          <a:graphicData uri="http://schemas.openxmlformats.org/presentationml/2006/ole">
            <mc:AlternateContent xmlns:mc="http://schemas.openxmlformats.org/markup-compatibility/2006">
              <mc:Choice xmlns:v="urn:schemas-microsoft-com:vml" Requires="v">
                <p:oleObj spid="_x0000_s1102" name="Equation" r:id="rId3" imgW="114120" imgH="139680" progId="Equation.3">
                  <p:embed/>
                </p:oleObj>
              </mc:Choice>
              <mc:Fallback>
                <p:oleObj name="Equation" r:id="rId3" imgW="114120" imgH="139680" progId="Equation.3">
                  <p:embed/>
                  <p:pic>
                    <p:nvPicPr>
                      <p:cNvPr id="0" name="Object 5"/>
                      <p:cNvPicPr>
                        <a:picLocks noChangeAspect="1" noChangeArrowheads="1"/>
                      </p:cNvPicPr>
                      <p:nvPr/>
                    </p:nvPicPr>
                    <p:blipFill>
                      <a:blip r:embed="rId4"/>
                      <a:srcRect/>
                      <a:stretch>
                        <a:fillRect/>
                      </a:stretch>
                    </p:blipFill>
                    <p:spPr bwMode="auto">
                      <a:xfrm>
                        <a:off x="2843808" y="2093110"/>
                        <a:ext cx="193675" cy="242888"/>
                      </a:xfrm>
                      <a:prstGeom prst="rect">
                        <a:avLst/>
                      </a:prstGeom>
                      <a:noFill/>
                    </p:spPr>
                  </p:pic>
                </p:oleObj>
              </mc:Fallback>
            </mc:AlternateContent>
          </a:graphicData>
        </a:graphic>
      </p:graphicFrame>
      <p:sp>
        <p:nvSpPr>
          <p:cNvPr id="1056" name="TextBox 7"/>
          <p:cNvSpPr txBox="1">
            <a:spLocks noChangeArrowheads="1"/>
          </p:cNvSpPr>
          <p:nvPr/>
        </p:nvSpPr>
        <p:spPr bwMode="auto">
          <a:xfrm>
            <a:off x="571500" y="3214688"/>
            <a:ext cx="8072438"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t>In this presentation we will explore the concept of taking a sample from a population.</a:t>
            </a:r>
          </a:p>
        </p:txBody>
      </p:sp>
      <p:sp>
        <p:nvSpPr>
          <p:cNvPr id="9" name="TextBox 8"/>
          <p:cNvSpPr txBox="1"/>
          <p:nvPr/>
        </p:nvSpPr>
        <p:spPr>
          <a:xfrm>
            <a:off x="709847" y="4092347"/>
            <a:ext cx="7934091" cy="1477963"/>
          </a:xfrm>
          <a:prstGeom prst="rect">
            <a:avLst/>
          </a:prstGeom>
          <a:solidFill>
            <a:schemeClr val="accent6">
              <a:lumMod val="60000"/>
              <a:lumOff val="40000"/>
            </a:schemeClr>
          </a:solidFill>
        </p:spPr>
        <p:txBody>
          <a:bodyPr wrap="square">
            <a:spAutoFit/>
          </a:bodyPr>
          <a:lstStyle/>
          <a:p>
            <a:pPr>
              <a:defRPr/>
            </a:pPr>
            <a:r>
              <a:rPr lang="en-GB" dirty="0"/>
              <a:t>The types of statistics that we explored within earlier chapters are statistics that provide an answer to a particular question, where we assume that the data collected is from the complete population. In many situations this is not the case, and the data collected represents a sample from a population being measured.</a:t>
            </a:r>
          </a:p>
        </p:txBody>
      </p:sp>
      <p:sp>
        <p:nvSpPr>
          <p:cNvPr id="10" name="Rectangle 9"/>
          <p:cNvSpPr/>
          <p:nvPr/>
        </p:nvSpPr>
        <p:spPr>
          <a:xfrm>
            <a:off x="5004048" y="1914691"/>
            <a:ext cx="2071702" cy="523220"/>
          </a:xfrm>
          <a:prstGeom prst="rect">
            <a:avLst/>
          </a:prstGeom>
          <a:noFill/>
        </p:spPr>
        <p:txBody>
          <a:bodyPr>
            <a:spAutoFit/>
          </a:bodyPr>
          <a:lstStyle/>
          <a:p>
            <a:pPr>
              <a:defRPr/>
            </a:pPr>
            <a:r>
              <a:rPr lang="en-US"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Sampling?</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ctrTitle"/>
          </p:nvPr>
        </p:nvSpPr>
        <p:spPr>
          <a:xfrm>
            <a:off x="500063" y="285750"/>
            <a:ext cx="6929437" cy="714375"/>
          </a:xfrm>
        </p:spPr>
        <p:txBody>
          <a:bodyPr/>
          <a:lstStyle/>
          <a:p>
            <a:r>
              <a:rPr lang="en-GB" dirty="0">
                <a:latin typeface="Arial" charset="0"/>
                <a:cs typeface="Arial" charset="0"/>
              </a:rPr>
              <a:t>Example 4.5 (1/7)</a:t>
            </a:r>
          </a:p>
        </p:txBody>
      </p:sp>
      <p:sp>
        <p:nvSpPr>
          <p:cNvPr id="3" name="Slide Number Placeholder 2"/>
          <p:cNvSpPr>
            <a:spLocks noGrp="1"/>
          </p:cNvSpPr>
          <p:nvPr>
            <p:ph type="sldNum" sz="quarter" idx="10"/>
          </p:nvPr>
        </p:nvSpPr>
        <p:spPr/>
        <p:txBody>
          <a:bodyPr/>
          <a:lstStyle/>
          <a:p>
            <a:pPr>
              <a:defRPr/>
            </a:pPr>
            <a:fld id="{1D962808-0E34-4BD0-9090-4CA11FF9F3C9}" type="slidenum">
              <a:rPr lang="en-GB" smtClean="0"/>
              <a:pPr>
                <a:defRPr/>
              </a:pPr>
              <a:t>10</a:t>
            </a:fld>
            <a:endParaRPr lang="en-GB" dirty="0"/>
          </a:p>
        </p:txBody>
      </p:sp>
      <p:sp>
        <p:nvSpPr>
          <p:cNvPr id="29700"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29702" name="Rectangle 5"/>
          <p:cNvSpPr>
            <a:spLocks noChangeArrowheads="1"/>
          </p:cNvSpPr>
          <p:nvPr/>
        </p:nvSpPr>
        <p:spPr bwMode="auto">
          <a:xfrm>
            <a:off x="496942" y="1221907"/>
            <a:ext cx="8179514"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GB" dirty="0"/>
              <a:t>To illustrate this property consider the problem of tossing a fair die. The die has 6 numbers (1, 2, 3, 4, 5, and 6) with each number likely to have the same frequency of occurrence. If we then take all possible samples of size 2 from this population then we will be able to illustrate two important results of the sampling distribution of the sample means.</a:t>
            </a:r>
          </a:p>
        </p:txBody>
      </p:sp>
      <p:sp>
        <p:nvSpPr>
          <p:cNvPr id="2" name="Rectangle 1">
            <a:extLst>
              <a:ext uri="{FF2B5EF4-FFF2-40B4-BE49-F238E27FC236}">
                <a16:creationId xmlns:a16="http://schemas.microsoft.com/office/drawing/2014/main" id="{B0C5DFAD-747A-4D6F-96F5-767392197C54}"/>
              </a:ext>
            </a:extLst>
          </p:cNvPr>
          <p:cNvSpPr/>
          <p:nvPr/>
        </p:nvSpPr>
        <p:spPr>
          <a:xfrm>
            <a:off x="2522687" y="2819796"/>
            <a:ext cx="6192688" cy="923330"/>
          </a:xfrm>
          <a:prstGeom prst="rect">
            <a:avLst/>
          </a:prstGeom>
        </p:spPr>
        <p:txBody>
          <a:bodyPr wrap="square">
            <a:spAutoFit/>
          </a:bodyPr>
          <a:lstStyle/>
          <a:p>
            <a:r>
              <a:rPr lang="en-GB" dirty="0">
                <a:latin typeface="Calibri" panose="020F0502020204030204" pitchFamily="34" charset="0"/>
                <a:ea typeface="Times New Roman" panose="02020603050405020304" pitchFamily="18" charset="0"/>
              </a:rPr>
              <a:t>From the population data values (1, 2, 3, 4, 5, and 6) we can calculate the population mean and standard deviation using equations (4.1) and (4.2):</a:t>
            </a:r>
            <a:endParaRPr lang="en-GB" dirty="0"/>
          </a:p>
        </p:txBody>
      </p:sp>
      <p:sp>
        <p:nvSpPr>
          <p:cNvPr id="5" name="TextBox 4">
            <a:extLst>
              <a:ext uri="{FF2B5EF4-FFF2-40B4-BE49-F238E27FC236}">
                <a16:creationId xmlns:a16="http://schemas.microsoft.com/office/drawing/2014/main" id="{383F2350-11EF-483E-85C0-1849C67CDD32}"/>
              </a:ext>
            </a:extLst>
          </p:cNvPr>
          <p:cNvSpPr txBox="1"/>
          <p:nvPr/>
        </p:nvSpPr>
        <p:spPr>
          <a:xfrm>
            <a:off x="561703" y="2894277"/>
            <a:ext cx="1787669" cy="369332"/>
          </a:xfrm>
          <a:prstGeom prst="rect">
            <a:avLst/>
          </a:prstGeom>
          <a:solidFill>
            <a:schemeClr val="accent6">
              <a:lumMod val="20000"/>
              <a:lumOff val="80000"/>
            </a:schemeClr>
          </a:solidFill>
        </p:spPr>
        <p:txBody>
          <a:bodyPr wrap="none" rtlCol="0">
            <a:spAutoFit/>
          </a:bodyPr>
          <a:lstStyle/>
          <a:p>
            <a:r>
              <a:rPr lang="en-GB" dirty="0"/>
              <a:t>Population data</a:t>
            </a:r>
          </a:p>
        </p:txBody>
      </p:sp>
      <p:graphicFrame>
        <p:nvGraphicFramePr>
          <p:cNvPr id="6" name="Table 5">
            <a:extLst>
              <a:ext uri="{FF2B5EF4-FFF2-40B4-BE49-F238E27FC236}">
                <a16:creationId xmlns:a16="http://schemas.microsoft.com/office/drawing/2014/main" id="{BE4DD128-9253-4FD2-85C4-452B7473FA52}"/>
              </a:ext>
            </a:extLst>
          </p:cNvPr>
          <p:cNvGraphicFramePr>
            <a:graphicFrameLocks noGrp="1"/>
          </p:cNvGraphicFramePr>
          <p:nvPr>
            <p:extLst>
              <p:ext uri="{D42A27DB-BD31-4B8C-83A1-F6EECF244321}">
                <p14:modId xmlns:p14="http://schemas.microsoft.com/office/powerpoint/2010/main" val="3565105774"/>
              </p:ext>
            </p:extLst>
          </p:nvPr>
        </p:nvGraphicFramePr>
        <p:xfrm>
          <a:off x="561703" y="3852175"/>
          <a:ext cx="2066081" cy="1430429"/>
        </p:xfrm>
        <a:graphic>
          <a:graphicData uri="http://schemas.openxmlformats.org/drawingml/2006/table">
            <a:tbl>
              <a:tblPr firstRow="1" firstCol="1" bandRow="1">
                <a:tableStyleId>{5C22544A-7EE6-4342-B048-85BDC9FD1C3A}</a:tableStyleId>
              </a:tblPr>
              <a:tblGrid>
                <a:gridCol w="1032614">
                  <a:extLst>
                    <a:ext uri="{9D8B030D-6E8A-4147-A177-3AD203B41FA5}">
                      <a16:colId xmlns:a16="http://schemas.microsoft.com/office/drawing/2014/main" val="1190149513"/>
                    </a:ext>
                  </a:extLst>
                </a:gridCol>
                <a:gridCol w="1033467">
                  <a:extLst>
                    <a:ext uri="{9D8B030D-6E8A-4147-A177-3AD203B41FA5}">
                      <a16:colId xmlns:a16="http://schemas.microsoft.com/office/drawing/2014/main" val="4036488677"/>
                    </a:ext>
                  </a:extLst>
                </a:gridCol>
              </a:tblGrid>
              <a:tr h="204347">
                <a:tc>
                  <a:txBody>
                    <a:bodyPr/>
                    <a:lstStyle/>
                    <a:p>
                      <a:pPr marL="0" marR="0" algn="ctr" hangingPunct="0">
                        <a:spcBef>
                          <a:spcPts val="0"/>
                        </a:spcBef>
                        <a:spcAft>
                          <a:spcPts val="0"/>
                        </a:spcAft>
                      </a:pPr>
                      <a:r>
                        <a:rPr lang="en-GB" sz="1100">
                          <a:effectLst/>
                        </a:rPr>
                        <a:t>X</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100" dirty="0">
                          <a:effectLst/>
                        </a:rPr>
                        <a:t>X</a:t>
                      </a:r>
                      <a:r>
                        <a:rPr lang="en-GB" sz="1100" baseline="30000" dirty="0">
                          <a:effectLst/>
                        </a:rPr>
                        <a:t>2</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609801839"/>
                  </a:ext>
                </a:extLst>
              </a:tr>
              <a:tr h="204347">
                <a:tc>
                  <a:txBody>
                    <a:bodyPr/>
                    <a:lstStyle/>
                    <a:p>
                      <a:pPr marL="0" marR="0" algn="ctr" hangingPunct="0">
                        <a:spcBef>
                          <a:spcPts val="0"/>
                        </a:spcBef>
                        <a:spcAft>
                          <a:spcPts val="0"/>
                        </a:spcAft>
                      </a:pPr>
                      <a:r>
                        <a:rPr lang="en-GB" sz="1100">
                          <a:effectLst/>
                        </a:rPr>
                        <a:t>1</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100">
                          <a:effectLst/>
                        </a:rPr>
                        <a:t>1</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889867158"/>
                  </a:ext>
                </a:extLst>
              </a:tr>
              <a:tr h="204347">
                <a:tc>
                  <a:txBody>
                    <a:bodyPr/>
                    <a:lstStyle/>
                    <a:p>
                      <a:pPr marL="0" marR="0" algn="ctr" hangingPunct="0">
                        <a:spcBef>
                          <a:spcPts val="0"/>
                        </a:spcBef>
                        <a:spcAft>
                          <a:spcPts val="0"/>
                        </a:spcAft>
                      </a:pPr>
                      <a:r>
                        <a:rPr lang="en-GB" sz="1100">
                          <a:effectLst/>
                        </a:rPr>
                        <a:t>2</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100">
                          <a:effectLst/>
                        </a:rPr>
                        <a:t>4</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973696673"/>
                  </a:ext>
                </a:extLst>
              </a:tr>
              <a:tr h="204347">
                <a:tc>
                  <a:txBody>
                    <a:bodyPr/>
                    <a:lstStyle/>
                    <a:p>
                      <a:pPr marL="0" marR="0" algn="ctr" hangingPunct="0">
                        <a:spcBef>
                          <a:spcPts val="0"/>
                        </a:spcBef>
                        <a:spcAft>
                          <a:spcPts val="0"/>
                        </a:spcAft>
                      </a:pPr>
                      <a:r>
                        <a:rPr lang="en-GB" sz="1100">
                          <a:effectLst/>
                        </a:rPr>
                        <a:t>3</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100">
                          <a:effectLst/>
                        </a:rPr>
                        <a:t>9</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234241914"/>
                  </a:ext>
                </a:extLst>
              </a:tr>
              <a:tr h="204347">
                <a:tc>
                  <a:txBody>
                    <a:bodyPr/>
                    <a:lstStyle/>
                    <a:p>
                      <a:pPr marL="0" marR="0" algn="ctr" hangingPunct="0">
                        <a:spcBef>
                          <a:spcPts val="0"/>
                        </a:spcBef>
                        <a:spcAft>
                          <a:spcPts val="0"/>
                        </a:spcAft>
                      </a:pPr>
                      <a:r>
                        <a:rPr lang="en-GB" sz="1100">
                          <a:effectLst/>
                        </a:rPr>
                        <a:t>4</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100">
                          <a:effectLst/>
                        </a:rPr>
                        <a:t>16</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830367604"/>
                  </a:ext>
                </a:extLst>
              </a:tr>
              <a:tr h="204347">
                <a:tc>
                  <a:txBody>
                    <a:bodyPr/>
                    <a:lstStyle/>
                    <a:p>
                      <a:pPr marL="0" marR="0" algn="ctr" hangingPunct="0">
                        <a:spcBef>
                          <a:spcPts val="0"/>
                        </a:spcBef>
                        <a:spcAft>
                          <a:spcPts val="0"/>
                        </a:spcAft>
                      </a:pPr>
                      <a:r>
                        <a:rPr lang="en-GB" sz="1100">
                          <a:effectLst/>
                        </a:rPr>
                        <a:t>5</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100">
                          <a:effectLst/>
                        </a:rPr>
                        <a:t>25</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983181085"/>
                  </a:ext>
                </a:extLst>
              </a:tr>
              <a:tr h="204347">
                <a:tc>
                  <a:txBody>
                    <a:bodyPr/>
                    <a:lstStyle/>
                    <a:p>
                      <a:pPr marL="0" marR="0" algn="ctr" hangingPunct="0">
                        <a:spcBef>
                          <a:spcPts val="0"/>
                        </a:spcBef>
                        <a:spcAft>
                          <a:spcPts val="0"/>
                        </a:spcAft>
                      </a:pPr>
                      <a:r>
                        <a:rPr lang="en-GB" sz="1100">
                          <a:effectLst/>
                        </a:rPr>
                        <a:t>6</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spcBef>
                          <a:spcPts val="0"/>
                        </a:spcBef>
                        <a:spcAft>
                          <a:spcPts val="0"/>
                        </a:spcAft>
                      </a:pPr>
                      <a:r>
                        <a:rPr lang="en-GB" sz="1100" dirty="0">
                          <a:effectLst/>
                        </a:rPr>
                        <a:t>36</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172678900"/>
                  </a:ext>
                </a:extLst>
              </a:tr>
            </a:tbl>
          </a:graphicData>
        </a:graphic>
      </p:graphicFrame>
      <mc:AlternateContent xmlns:mc="http://schemas.openxmlformats.org/markup-compatibility/2006" xmlns:a14="http://schemas.microsoft.com/office/drawing/2010/main">
        <mc:Choice Requires="a14">
          <p:sp>
            <p:nvSpPr>
              <p:cNvPr id="7" name="Rectangle 6">
                <a:extLst>
                  <a:ext uri="{FF2B5EF4-FFF2-40B4-BE49-F238E27FC236}">
                    <a16:creationId xmlns:a16="http://schemas.microsoft.com/office/drawing/2014/main" id="{E0800D46-7F4B-4D12-8290-7753FD3E01BC}"/>
                  </a:ext>
                </a:extLst>
              </p:cNvPr>
              <p:cNvSpPr/>
              <p:nvPr/>
            </p:nvSpPr>
            <p:spPr>
              <a:xfrm>
                <a:off x="2825102" y="3892869"/>
                <a:ext cx="3708836" cy="503728"/>
              </a:xfrm>
              <a:prstGeom prst="rect">
                <a:avLst/>
              </a:prstGeom>
              <a:solidFill>
                <a:schemeClr val="accent2">
                  <a:lumMod val="20000"/>
                  <a:lumOff val="80000"/>
                </a:schemeClr>
              </a:solidFill>
            </p:spPr>
            <p:txBody>
              <a:bodyPr wrap="none">
                <a:spAutoFit/>
              </a:bodyPr>
              <a:lstStyle/>
              <a:p>
                <a:pPr marR="0" algn="just" hangingPunct="0">
                  <a:spcBef>
                    <a:spcPts val="0"/>
                  </a:spcBef>
                  <a:spcAft>
                    <a:spcPts val="0"/>
                  </a:spcAft>
                </a:pPr>
                <a:r>
                  <a:rPr lang="en-GB" dirty="0">
                    <a:solidFill>
                      <a:srgbClr val="FF0000"/>
                    </a:solidFill>
                    <a:latin typeface="Calibri" panose="020F0502020204030204" pitchFamily="34" charset="0"/>
                    <a:ea typeface="Times New Roman" panose="02020603050405020304" pitchFamily="18" charset="0"/>
                    <a:cs typeface="Calibri" panose="020F0502020204030204" pitchFamily="34" charset="0"/>
                  </a:rPr>
                  <a:t>Population mean</a:t>
                </a:r>
                <a:r>
                  <a:rPr lang="en-GB" dirty="0">
                    <a:latin typeface="Calibri" panose="020F0502020204030204" pitchFamily="34" charset="0"/>
                    <a:ea typeface="Times New Roman" panose="02020603050405020304" pitchFamily="18" charset="0"/>
                    <a:cs typeface="Calibri" panose="020F0502020204030204" pitchFamily="34" charset="0"/>
                  </a:rPr>
                  <a:t>, </a:t>
                </a:r>
                <a14:m>
                  <m:oMath xmlns:m="http://schemas.openxmlformats.org/officeDocument/2006/math">
                    <m:r>
                      <a:rPr lang="en-GB" sz="1800" i="1">
                        <a:effectLst/>
                        <a:latin typeface="Cambria Math" panose="02040503050406030204" pitchFamily="18" charset="0"/>
                        <a:ea typeface="Times New Roman" panose="02020603050405020304" pitchFamily="18" charset="0"/>
                        <a:cs typeface="Calibri" panose="020F0502020204030204" pitchFamily="34" charset="0"/>
                      </a:rPr>
                      <m:t>𝜇</m:t>
                    </m:r>
                    <m:r>
                      <a:rPr lang="en-GB" sz="1800" i="1">
                        <a:effectLst/>
                        <a:latin typeface="Cambria Math" panose="02040503050406030204" pitchFamily="18" charset="0"/>
                        <a:ea typeface="Times New Roman" panose="02020603050405020304" pitchFamily="18" charset="0"/>
                        <a:cs typeface="Calibri" panose="020F0502020204030204" pitchFamily="34" charset="0"/>
                      </a:rPr>
                      <m:t>=</m:t>
                    </m:r>
                    <m:f>
                      <m:fPr>
                        <m:ctrlPr>
                          <a:rPr lang="en-GB" sz="1800" i="1">
                            <a:effectLst/>
                            <a:latin typeface="Cambria Math" panose="02040503050406030204" pitchFamily="18" charset="0"/>
                            <a:ea typeface="Times New Roman" panose="02020603050405020304" pitchFamily="18" charset="0"/>
                            <a:cs typeface="Calibri" panose="020F0502020204030204" pitchFamily="34" charset="0"/>
                          </a:rPr>
                        </m:ctrlPr>
                      </m:fPr>
                      <m:num>
                        <m:nary>
                          <m:naryPr>
                            <m:chr m:val="∑"/>
                            <m:limLoc m:val="undOvr"/>
                            <m:subHide m:val="on"/>
                            <m:supHide m:val="on"/>
                            <m:ctrlPr>
                              <a:rPr lang="en-GB" sz="1800" i="1">
                                <a:effectLst/>
                                <a:latin typeface="Cambria Math" panose="02040503050406030204" pitchFamily="18" charset="0"/>
                                <a:ea typeface="Times New Roman" panose="02020603050405020304" pitchFamily="18" charset="0"/>
                                <a:cs typeface="Calibri" panose="020F0502020204030204" pitchFamily="34" charset="0"/>
                              </a:rPr>
                            </m:ctrlPr>
                          </m:naryPr>
                          <m:sub/>
                          <m:sup/>
                          <m:e>
                            <m:r>
                              <a:rPr lang="en-GB" sz="1800" i="1">
                                <a:effectLst/>
                                <a:latin typeface="Cambria Math" panose="02040503050406030204" pitchFamily="18" charset="0"/>
                                <a:ea typeface="Times New Roman" panose="02020603050405020304" pitchFamily="18" charset="0"/>
                                <a:cs typeface="Calibri" panose="020F0502020204030204" pitchFamily="34" charset="0"/>
                              </a:rPr>
                              <m:t>𝑋</m:t>
                            </m:r>
                          </m:e>
                        </m:nary>
                      </m:num>
                      <m:den>
                        <m:r>
                          <a:rPr lang="en-GB" sz="1800" i="1">
                            <a:effectLst/>
                            <a:latin typeface="Cambria Math" panose="02040503050406030204" pitchFamily="18" charset="0"/>
                            <a:ea typeface="Times New Roman" panose="02020603050405020304" pitchFamily="18" charset="0"/>
                            <a:cs typeface="Calibri" panose="020F0502020204030204" pitchFamily="34" charset="0"/>
                          </a:rPr>
                          <m:t>𝑛</m:t>
                        </m:r>
                      </m:den>
                    </m:f>
                    <m:r>
                      <a:rPr lang="en-GB" sz="1800" i="1">
                        <a:effectLst/>
                        <a:latin typeface="Cambria Math" panose="02040503050406030204" pitchFamily="18" charset="0"/>
                        <a:ea typeface="Times New Roman" panose="02020603050405020304" pitchFamily="18" charset="0"/>
                        <a:cs typeface="Calibri" panose="020F0502020204030204" pitchFamily="34" charset="0"/>
                      </a:rPr>
                      <m:t>=</m:t>
                    </m:r>
                    <m:f>
                      <m:fPr>
                        <m:ctrlPr>
                          <a:rPr lang="en-GB" sz="1800" i="1">
                            <a:effectLst/>
                            <a:latin typeface="Cambria Math" panose="02040503050406030204" pitchFamily="18" charset="0"/>
                            <a:ea typeface="Times New Roman" panose="02020603050405020304" pitchFamily="18" charset="0"/>
                            <a:cs typeface="Calibri" panose="020F0502020204030204" pitchFamily="34" charset="0"/>
                          </a:rPr>
                        </m:ctrlPr>
                      </m:fPr>
                      <m:num>
                        <m:r>
                          <a:rPr lang="en-GB" sz="1800" i="1">
                            <a:effectLst/>
                            <a:latin typeface="Cambria Math" panose="02040503050406030204" pitchFamily="18" charset="0"/>
                            <a:ea typeface="Times New Roman" panose="02020603050405020304" pitchFamily="18" charset="0"/>
                            <a:cs typeface="Calibri" panose="020F0502020204030204" pitchFamily="34" charset="0"/>
                          </a:rPr>
                          <m:t>21</m:t>
                        </m:r>
                      </m:num>
                      <m:den>
                        <m:r>
                          <a:rPr lang="en-GB" sz="1800" i="1">
                            <a:effectLst/>
                            <a:latin typeface="Cambria Math" panose="02040503050406030204" pitchFamily="18" charset="0"/>
                            <a:ea typeface="Times New Roman" panose="02020603050405020304" pitchFamily="18" charset="0"/>
                            <a:cs typeface="Calibri" panose="020F0502020204030204" pitchFamily="34" charset="0"/>
                          </a:rPr>
                          <m:t>6</m:t>
                        </m:r>
                      </m:den>
                    </m:f>
                    <m:r>
                      <a:rPr lang="en-GB" sz="1800" i="1">
                        <a:effectLst/>
                        <a:latin typeface="Cambria Math" panose="02040503050406030204" pitchFamily="18" charset="0"/>
                        <a:ea typeface="Times New Roman" panose="02020603050405020304" pitchFamily="18" charset="0"/>
                        <a:cs typeface="Calibri" panose="020F0502020204030204" pitchFamily="34" charset="0"/>
                      </a:rPr>
                      <m:t>=3.5</m:t>
                    </m:r>
                  </m:oMath>
                </a14:m>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mc:Choice>
        <mc:Fallback xmlns="">
          <p:sp>
            <p:nvSpPr>
              <p:cNvPr id="7" name="Rectangle 6">
                <a:extLst>
                  <a:ext uri="{FF2B5EF4-FFF2-40B4-BE49-F238E27FC236}">
                    <a16:creationId xmlns:a16="http://schemas.microsoft.com/office/drawing/2014/main" id="{E0800D46-7F4B-4D12-8290-7753FD3E01BC}"/>
                  </a:ext>
                </a:extLst>
              </p:cNvPr>
              <p:cNvSpPr>
                <a:spLocks noRot="1" noChangeAspect="1" noMove="1" noResize="1" noEditPoints="1" noAdjustHandles="1" noChangeArrowheads="1" noChangeShapeType="1" noTextEdit="1"/>
              </p:cNvSpPr>
              <p:nvPr/>
            </p:nvSpPr>
            <p:spPr>
              <a:xfrm>
                <a:off x="2825102" y="3892869"/>
                <a:ext cx="3708836" cy="503728"/>
              </a:xfrm>
              <a:prstGeom prst="rect">
                <a:avLst/>
              </a:prstGeom>
              <a:blipFill>
                <a:blip r:embed="rId2"/>
                <a:stretch>
                  <a:fillRect l="-1314" t="-64634" b="-58537"/>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 name="Rectangle 7">
                <a:extLst>
                  <a:ext uri="{FF2B5EF4-FFF2-40B4-BE49-F238E27FC236}">
                    <a16:creationId xmlns:a16="http://schemas.microsoft.com/office/drawing/2014/main" id="{3AA02C6B-4CA0-457C-9B61-396D3B573C4B}"/>
                  </a:ext>
                </a:extLst>
              </p:cNvPr>
              <p:cNvSpPr/>
              <p:nvPr/>
            </p:nvSpPr>
            <p:spPr>
              <a:xfrm>
                <a:off x="2862153" y="4567389"/>
                <a:ext cx="5145657" cy="1223989"/>
              </a:xfrm>
              <a:prstGeom prst="rect">
                <a:avLst/>
              </a:prstGeom>
              <a:solidFill>
                <a:schemeClr val="accent2">
                  <a:lumMod val="20000"/>
                  <a:lumOff val="80000"/>
                </a:schemeClr>
              </a:solidFill>
            </p:spPr>
            <p:txBody>
              <a:bodyPr wrap="square">
                <a:spAutoFit/>
              </a:bodyPr>
              <a:lstStyle/>
              <a:p>
                <a:pPr marR="0" hangingPunct="0">
                  <a:spcBef>
                    <a:spcPts val="0"/>
                  </a:spcBef>
                  <a:spcAft>
                    <a:spcPts val="0"/>
                  </a:spcAft>
                </a:pPr>
                <a:r>
                  <a:rPr lang="en-GB" dirty="0">
                    <a:solidFill>
                      <a:srgbClr val="FF0000"/>
                    </a:solidFill>
                    <a:latin typeface="Calibri" panose="020F0502020204030204" pitchFamily="34" charset="0"/>
                    <a:ea typeface="Times New Roman" panose="02020603050405020304" pitchFamily="18" charset="0"/>
                    <a:cs typeface="Calibri" panose="020F0502020204030204" pitchFamily="34" charset="0"/>
                  </a:rPr>
                  <a:t>Population standard deviation</a:t>
                </a:r>
              </a:p>
              <a:p>
                <a:pPr marR="0" hangingPunct="0">
                  <a:spcBef>
                    <a:spcPts val="0"/>
                  </a:spcBef>
                  <a:spcAft>
                    <a:spcPts val="0"/>
                  </a:spcAft>
                </a:pPr>
                <a:endParaRPr lang="en-GB" dirty="0">
                  <a:latin typeface="Calibri" panose="020F0502020204030204" pitchFamily="34" charset="0"/>
                  <a:ea typeface="Times New Roman" panose="02020603050405020304" pitchFamily="18" charset="0"/>
                  <a:cs typeface="Calibri" panose="020F0502020204030204" pitchFamily="34" charset="0"/>
                </a:endParaRPr>
              </a:p>
              <a:p>
                <a:pPr marR="0"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 </a:t>
                </a:r>
                <a14:m>
                  <m:oMath xmlns:m="http://schemas.openxmlformats.org/officeDocument/2006/math">
                    <m:r>
                      <a:rPr lang="en-GB" sz="1800" i="1">
                        <a:effectLst/>
                        <a:latin typeface="Cambria Math" panose="02040503050406030204" pitchFamily="18" charset="0"/>
                        <a:ea typeface="Times New Roman" panose="02020603050405020304" pitchFamily="18" charset="0"/>
                        <a:cs typeface="Calibri" panose="020F0502020204030204" pitchFamily="34" charset="0"/>
                      </a:rPr>
                      <m:t>𝜎</m:t>
                    </m:r>
                    <m:r>
                      <a:rPr lang="en-GB" sz="1800" i="1">
                        <a:effectLst/>
                        <a:latin typeface="Cambria Math" panose="02040503050406030204" pitchFamily="18" charset="0"/>
                        <a:ea typeface="Times New Roman" panose="02020603050405020304" pitchFamily="18" charset="0"/>
                        <a:cs typeface="Calibri" panose="020F0502020204030204" pitchFamily="34" charset="0"/>
                      </a:rPr>
                      <m:t>=</m:t>
                    </m:r>
                    <m:rad>
                      <m:radPr>
                        <m:degHide m:val="on"/>
                        <m:ctrlPr>
                          <a:rPr lang="en-GB" sz="1800" i="1">
                            <a:effectLst/>
                            <a:latin typeface="Cambria Math" panose="02040503050406030204" pitchFamily="18" charset="0"/>
                            <a:ea typeface="Times New Roman" panose="02020603050405020304" pitchFamily="18" charset="0"/>
                            <a:cs typeface="Calibri" panose="020F0502020204030204" pitchFamily="34" charset="0"/>
                          </a:rPr>
                        </m:ctrlPr>
                      </m:radPr>
                      <m:deg/>
                      <m:e>
                        <m:f>
                          <m:fPr>
                            <m:ctrlPr>
                              <a:rPr lang="en-GB" sz="1800" i="1">
                                <a:effectLst/>
                                <a:latin typeface="Cambria Math" panose="02040503050406030204" pitchFamily="18" charset="0"/>
                                <a:ea typeface="Times New Roman" panose="02020603050405020304" pitchFamily="18" charset="0"/>
                                <a:cs typeface="Calibri" panose="020F0502020204030204" pitchFamily="34" charset="0"/>
                              </a:rPr>
                            </m:ctrlPr>
                          </m:fPr>
                          <m:num>
                            <m:nary>
                              <m:naryPr>
                                <m:chr m:val="∑"/>
                                <m:limLoc m:val="undOvr"/>
                                <m:subHide m:val="on"/>
                                <m:supHide m:val="on"/>
                                <m:ctrlPr>
                                  <a:rPr lang="en-GB" sz="1800" i="1">
                                    <a:effectLst/>
                                    <a:latin typeface="Cambria Math" panose="02040503050406030204" pitchFamily="18" charset="0"/>
                                    <a:ea typeface="Times New Roman" panose="02020603050405020304" pitchFamily="18" charset="0"/>
                                    <a:cs typeface="Calibri" panose="020F0502020204030204" pitchFamily="34" charset="0"/>
                                  </a:rPr>
                                </m:ctrlPr>
                              </m:naryPr>
                              <m:sub/>
                              <m:sup/>
                              <m:e>
                                <m:sSup>
                                  <m:sSupPr>
                                    <m:ctrlPr>
                                      <a:rPr lang="en-GB" sz="1800" i="1">
                                        <a:effectLst/>
                                        <a:latin typeface="Cambria Math" panose="02040503050406030204" pitchFamily="18" charset="0"/>
                                        <a:ea typeface="Times New Roman" panose="02020603050405020304" pitchFamily="18" charset="0"/>
                                        <a:cs typeface="Calibri" panose="020F0502020204030204" pitchFamily="34" charset="0"/>
                                      </a:rPr>
                                    </m:ctrlPr>
                                  </m:sSupPr>
                                  <m:e>
                                    <m:r>
                                      <a:rPr lang="en-GB" sz="1800" i="1">
                                        <a:effectLst/>
                                        <a:latin typeface="Cambria Math" panose="02040503050406030204" pitchFamily="18" charset="0"/>
                                        <a:ea typeface="Times New Roman" panose="02020603050405020304" pitchFamily="18" charset="0"/>
                                        <a:cs typeface="Calibri" panose="020F0502020204030204" pitchFamily="34" charset="0"/>
                                      </a:rPr>
                                      <m:t>𝑋</m:t>
                                    </m:r>
                                  </m:e>
                                  <m:sup>
                                    <m:r>
                                      <a:rPr lang="en-GB" sz="1800" i="1">
                                        <a:effectLst/>
                                        <a:latin typeface="Cambria Math" panose="02040503050406030204" pitchFamily="18" charset="0"/>
                                        <a:ea typeface="Times New Roman" panose="02020603050405020304" pitchFamily="18" charset="0"/>
                                        <a:cs typeface="Calibri" panose="020F0502020204030204" pitchFamily="34" charset="0"/>
                                      </a:rPr>
                                      <m:t>2</m:t>
                                    </m:r>
                                  </m:sup>
                                </m:sSup>
                              </m:e>
                            </m:nary>
                          </m:num>
                          <m:den>
                            <m:r>
                              <a:rPr lang="en-GB" sz="1800" i="1">
                                <a:effectLst/>
                                <a:latin typeface="Cambria Math" panose="02040503050406030204" pitchFamily="18" charset="0"/>
                                <a:ea typeface="Times New Roman" panose="02020603050405020304" pitchFamily="18" charset="0"/>
                                <a:cs typeface="Calibri" panose="020F0502020204030204" pitchFamily="34" charset="0"/>
                              </a:rPr>
                              <m:t>𝑛</m:t>
                            </m:r>
                          </m:den>
                        </m:f>
                        <m:r>
                          <a:rPr lang="en-GB" sz="1800" i="1">
                            <a:effectLst/>
                            <a:latin typeface="Cambria Math" panose="02040503050406030204" pitchFamily="18" charset="0"/>
                            <a:ea typeface="Times New Roman" panose="02020603050405020304" pitchFamily="18" charset="0"/>
                            <a:cs typeface="Calibri" panose="020F0502020204030204" pitchFamily="34" charset="0"/>
                          </a:rPr>
                          <m:t>−(</m:t>
                        </m:r>
                        <m:r>
                          <a:rPr lang="en-GB" sz="1800" i="1">
                            <a:effectLst/>
                            <a:latin typeface="Cambria Math" panose="02040503050406030204" pitchFamily="18" charset="0"/>
                            <a:ea typeface="Times New Roman" panose="02020603050405020304" pitchFamily="18" charset="0"/>
                            <a:cs typeface="Calibri" panose="020F0502020204030204" pitchFamily="34" charset="0"/>
                          </a:rPr>
                          <m:t>𝜇</m:t>
                        </m:r>
                        <m:sSup>
                          <m:sSupPr>
                            <m:ctrlPr>
                              <a:rPr lang="en-GB" sz="1800" i="1">
                                <a:effectLst/>
                                <a:latin typeface="Cambria Math" panose="02040503050406030204" pitchFamily="18" charset="0"/>
                                <a:ea typeface="Times New Roman" panose="02020603050405020304" pitchFamily="18" charset="0"/>
                                <a:cs typeface="Calibri" panose="020F0502020204030204" pitchFamily="34" charset="0"/>
                              </a:rPr>
                            </m:ctrlPr>
                          </m:sSupPr>
                          <m:e>
                            <m:r>
                              <a:rPr lang="en-GB" sz="1800" i="1">
                                <a:effectLst/>
                                <a:latin typeface="Cambria Math" panose="02040503050406030204" pitchFamily="18" charset="0"/>
                                <a:ea typeface="Times New Roman" panose="02020603050405020304" pitchFamily="18" charset="0"/>
                                <a:cs typeface="Calibri" panose="020F0502020204030204" pitchFamily="34" charset="0"/>
                              </a:rPr>
                              <m:t>)</m:t>
                            </m:r>
                          </m:e>
                          <m:sup>
                            <m:r>
                              <a:rPr lang="en-GB" sz="1800" i="1">
                                <a:effectLst/>
                                <a:latin typeface="Cambria Math" panose="02040503050406030204" pitchFamily="18" charset="0"/>
                                <a:ea typeface="Times New Roman" panose="02020603050405020304" pitchFamily="18" charset="0"/>
                                <a:cs typeface="Calibri" panose="020F0502020204030204" pitchFamily="34" charset="0"/>
                              </a:rPr>
                              <m:t>2</m:t>
                            </m:r>
                          </m:sup>
                        </m:sSup>
                      </m:e>
                    </m:rad>
                    <m:r>
                      <a:rPr lang="en-GB" sz="1800" i="1">
                        <a:effectLst/>
                        <a:latin typeface="Cambria Math" panose="02040503050406030204" pitchFamily="18" charset="0"/>
                        <a:ea typeface="Times New Roman" panose="02020603050405020304" pitchFamily="18" charset="0"/>
                        <a:cs typeface="Calibri" panose="020F0502020204030204" pitchFamily="34" charset="0"/>
                      </a:rPr>
                      <m:t>=</m:t>
                    </m:r>
                    <m:rad>
                      <m:radPr>
                        <m:degHide m:val="on"/>
                        <m:ctrlPr>
                          <a:rPr lang="en-GB" sz="1800" i="1">
                            <a:effectLst/>
                            <a:latin typeface="Cambria Math" panose="02040503050406030204" pitchFamily="18" charset="0"/>
                            <a:ea typeface="Times New Roman" panose="02020603050405020304" pitchFamily="18" charset="0"/>
                            <a:cs typeface="Calibri" panose="020F0502020204030204" pitchFamily="34" charset="0"/>
                          </a:rPr>
                        </m:ctrlPr>
                      </m:radPr>
                      <m:deg/>
                      <m:e>
                        <m:f>
                          <m:fPr>
                            <m:ctrlPr>
                              <a:rPr lang="en-GB" sz="1800" i="1">
                                <a:effectLst/>
                                <a:latin typeface="Cambria Math" panose="02040503050406030204" pitchFamily="18" charset="0"/>
                                <a:ea typeface="Times New Roman" panose="02020603050405020304" pitchFamily="18" charset="0"/>
                                <a:cs typeface="Calibri" panose="020F0502020204030204" pitchFamily="34" charset="0"/>
                              </a:rPr>
                            </m:ctrlPr>
                          </m:fPr>
                          <m:num>
                            <m:r>
                              <a:rPr lang="en-GB" sz="1800" i="1">
                                <a:effectLst/>
                                <a:latin typeface="Cambria Math" panose="02040503050406030204" pitchFamily="18" charset="0"/>
                                <a:ea typeface="Times New Roman" panose="02020603050405020304" pitchFamily="18" charset="0"/>
                                <a:cs typeface="Calibri" panose="020F0502020204030204" pitchFamily="34" charset="0"/>
                              </a:rPr>
                              <m:t>91</m:t>
                            </m:r>
                          </m:num>
                          <m:den>
                            <m:r>
                              <a:rPr lang="en-GB" sz="1800" i="1">
                                <a:effectLst/>
                                <a:latin typeface="Cambria Math" panose="02040503050406030204" pitchFamily="18" charset="0"/>
                                <a:ea typeface="Times New Roman" panose="02020603050405020304" pitchFamily="18" charset="0"/>
                                <a:cs typeface="Calibri" panose="020F0502020204030204" pitchFamily="34" charset="0"/>
                              </a:rPr>
                              <m:t>6</m:t>
                            </m:r>
                          </m:den>
                        </m:f>
                        <m:r>
                          <a:rPr lang="en-GB" sz="1800" i="1">
                            <a:effectLst/>
                            <a:latin typeface="Cambria Math" panose="02040503050406030204" pitchFamily="18" charset="0"/>
                            <a:ea typeface="Times New Roman" panose="02020603050405020304" pitchFamily="18" charset="0"/>
                            <a:cs typeface="Calibri" panose="020F0502020204030204" pitchFamily="34" charset="0"/>
                          </a:rPr>
                          <m:t>−(3.5</m:t>
                        </m:r>
                        <m:sSup>
                          <m:sSupPr>
                            <m:ctrlPr>
                              <a:rPr lang="en-GB" sz="1800" i="1">
                                <a:effectLst/>
                                <a:latin typeface="Cambria Math" panose="02040503050406030204" pitchFamily="18" charset="0"/>
                                <a:ea typeface="Times New Roman" panose="02020603050405020304" pitchFamily="18" charset="0"/>
                                <a:cs typeface="Calibri" panose="020F0502020204030204" pitchFamily="34" charset="0"/>
                              </a:rPr>
                            </m:ctrlPr>
                          </m:sSupPr>
                          <m:e>
                            <m:r>
                              <a:rPr lang="en-GB" sz="1800" i="1">
                                <a:effectLst/>
                                <a:latin typeface="Cambria Math" panose="02040503050406030204" pitchFamily="18" charset="0"/>
                                <a:ea typeface="Times New Roman" panose="02020603050405020304" pitchFamily="18" charset="0"/>
                                <a:cs typeface="Calibri" panose="020F0502020204030204" pitchFamily="34" charset="0"/>
                              </a:rPr>
                              <m:t>)</m:t>
                            </m:r>
                          </m:e>
                          <m:sup>
                            <m:r>
                              <a:rPr lang="en-GB" sz="1800" i="1">
                                <a:effectLst/>
                                <a:latin typeface="Cambria Math" panose="02040503050406030204" pitchFamily="18" charset="0"/>
                                <a:ea typeface="Times New Roman" panose="02020603050405020304" pitchFamily="18" charset="0"/>
                                <a:cs typeface="Calibri" panose="020F0502020204030204" pitchFamily="34" charset="0"/>
                              </a:rPr>
                              <m:t>2</m:t>
                            </m:r>
                          </m:sup>
                        </m:sSup>
                      </m:e>
                    </m:rad>
                    <m:r>
                      <a:rPr lang="en-GB" sz="1800" i="1">
                        <a:effectLst/>
                        <a:latin typeface="Cambria Math" panose="02040503050406030204" pitchFamily="18" charset="0"/>
                        <a:ea typeface="Times New Roman" panose="02020603050405020304" pitchFamily="18" charset="0"/>
                        <a:cs typeface="Calibri" panose="020F0502020204030204" pitchFamily="34" charset="0"/>
                      </a:rPr>
                      <m:t>=1.7078</m:t>
                    </m:r>
                  </m:oMath>
                </a14:m>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mc:Choice>
        <mc:Fallback xmlns="">
          <p:sp>
            <p:nvSpPr>
              <p:cNvPr id="8" name="Rectangle 7">
                <a:extLst>
                  <a:ext uri="{FF2B5EF4-FFF2-40B4-BE49-F238E27FC236}">
                    <a16:creationId xmlns:a16="http://schemas.microsoft.com/office/drawing/2014/main" id="{3AA02C6B-4CA0-457C-9B61-396D3B573C4B}"/>
                  </a:ext>
                </a:extLst>
              </p:cNvPr>
              <p:cNvSpPr>
                <a:spLocks noRot="1" noChangeAspect="1" noMove="1" noResize="1" noEditPoints="1" noAdjustHandles="1" noChangeArrowheads="1" noChangeShapeType="1" noTextEdit="1"/>
              </p:cNvSpPr>
              <p:nvPr/>
            </p:nvSpPr>
            <p:spPr>
              <a:xfrm>
                <a:off x="2862153" y="4567389"/>
                <a:ext cx="5145657" cy="1223989"/>
              </a:xfrm>
              <a:prstGeom prst="rect">
                <a:avLst/>
              </a:prstGeom>
              <a:blipFill>
                <a:blip r:embed="rId3"/>
                <a:stretch>
                  <a:fillRect l="-1066" t="-2488"/>
                </a:stretch>
              </a:blipFill>
            </p:spPr>
            <p:txBody>
              <a:bodyPr/>
              <a:lstStyle/>
              <a:p>
                <a:r>
                  <a:rPr lang="en-GB">
                    <a:noFill/>
                  </a:rPr>
                  <a:t> </a:t>
                </a:r>
              </a:p>
            </p:txBody>
          </p:sp>
        </mc:Fallback>
      </mc:AlternateContent>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3B0623-B342-4360-9EDD-952C8EC01B26}"/>
              </a:ext>
            </a:extLst>
          </p:cNvPr>
          <p:cNvSpPr>
            <a:spLocks noGrp="1"/>
          </p:cNvSpPr>
          <p:nvPr>
            <p:ph type="ctrTitle"/>
          </p:nvPr>
        </p:nvSpPr>
        <p:spPr/>
        <p:txBody>
          <a:bodyPr/>
          <a:lstStyle/>
          <a:p>
            <a:r>
              <a:rPr lang="en-GB" dirty="0"/>
              <a:t>Example 4.5 (2/7)</a:t>
            </a:r>
          </a:p>
        </p:txBody>
      </p:sp>
      <p:sp>
        <p:nvSpPr>
          <p:cNvPr id="3" name="Slide Number Placeholder 2">
            <a:extLst>
              <a:ext uri="{FF2B5EF4-FFF2-40B4-BE49-F238E27FC236}">
                <a16:creationId xmlns:a16="http://schemas.microsoft.com/office/drawing/2014/main" id="{CC4A94C0-84F8-48DC-9BE8-AF559A09CB1D}"/>
              </a:ext>
            </a:extLst>
          </p:cNvPr>
          <p:cNvSpPr>
            <a:spLocks noGrp="1"/>
          </p:cNvSpPr>
          <p:nvPr>
            <p:ph type="sldNum" sz="quarter" idx="10"/>
          </p:nvPr>
        </p:nvSpPr>
        <p:spPr/>
        <p:txBody>
          <a:bodyPr/>
          <a:lstStyle/>
          <a:p>
            <a:pPr>
              <a:defRPr/>
            </a:pPr>
            <a:fld id="{B2A17A9D-C4E7-4BDD-89C0-ED51AD2FDA9D}" type="slidenum">
              <a:rPr lang="en-GB" smtClean="0"/>
              <a:pPr>
                <a:defRPr/>
              </a:pPr>
              <a:t>11</a:t>
            </a:fld>
            <a:endParaRPr lang="en-GB" dirty="0"/>
          </a:p>
        </p:txBody>
      </p:sp>
      <p:sp>
        <p:nvSpPr>
          <p:cNvPr id="4" name="Footer Placeholder 3">
            <a:extLst>
              <a:ext uri="{FF2B5EF4-FFF2-40B4-BE49-F238E27FC236}">
                <a16:creationId xmlns:a16="http://schemas.microsoft.com/office/drawing/2014/main" id="{B5E32E09-DCDD-473B-BAA4-57CE946F3E5E}"/>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27E8835F-60C1-4AA2-A9B2-75C547D8716A}"/>
              </a:ext>
            </a:extLst>
          </p:cNvPr>
          <p:cNvSpPr/>
          <p:nvPr/>
        </p:nvSpPr>
        <p:spPr>
          <a:xfrm>
            <a:off x="412468" y="1340768"/>
            <a:ext cx="2343175" cy="3693319"/>
          </a:xfrm>
          <a:prstGeom prst="rect">
            <a:avLst/>
          </a:prstGeom>
        </p:spPr>
        <p:txBody>
          <a:bodyPr wrap="square">
            <a:spAutoFit/>
          </a:bodyPr>
          <a:lstStyle/>
          <a:p>
            <a:r>
              <a:rPr lang="en-GB" dirty="0">
                <a:latin typeface="Calibri" panose="020F0502020204030204" pitchFamily="34" charset="0"/>
                <a:ea typeface="Times New Roman" panose="02020603050405020304" pitchFamily="18" charset="0"/>
              </a:rPr>
              <a:t>If we now sample </a:t>
            </a:r>
            <a:r>
              <a:rPr lang="en-GB" b="1" dirty="0">
                <a:latin typeface="Calibri" panose="020F0502020204030204" pitchFamily="34" charset="0"/>
                <a:ea typeface="Times New Roman" panose="02020603050405020304" pitchFamily="18" charset="0"/>
              </a:rPr>
              <a:t>all</a:t>
            </a:r>
            <a:r>
              <a:rPr lang="en-GB" dirty="0">
                <a:latin typeface="Calibri" panose="020F0502020204030204" pitchFamily="34" charset="0"/>
                <a:ea typeface="Times New Roman" panose="02020603050405020304" pitchFamily="18" charset="0"/>
              </a:rPr>
              <a:t> possible samples of size 2 (n = 2) from the population with replacement from this population.</a:t>
            </a:r>
          </a:p>
          <a:p>
            <a:endParaRPr lang="en-GB" dirty="0">
              <a:latin typeface="Calibri" panose="020F0502020204030204" pitchFamily="34" charset="0"/>
              <a:ea typeface="Times New Roman" panose="02020603050405020304" pitchFamily="18" charset="0"/>
            </a:endParaRPr>
          </a:p>
          <a:p>
            <a:r>
              <a:rPr lang="en-GB" dirty="0">
                <a:latin typeface="Calibri" panose="020F0502020204030204" pitchFamily="34" charset="0"/>
                <a:ea typeface="Times New Roman" panose="02020603050405020304" pitchFamily="18" charset="0"/>
              </a:rPr>
              <a:t>Then we would have 36 (N</a:t>
            </a:r>
            <a:r>
              <a:rPr lang="en-GB" baseline="30000" dirty="0">
                <a:latin typeface="Calibri" panose="020F0502020204030204" pitchFamily="34" charset="0"/>
                <a:ea typeface="Times New Roman" panose="02020603050405020304" pitchFamily="18" charset="0"/>
              </a:rPr>
              <a:t>2</a:t>
            </a:r>
            <a:r>
              <a:rPr lang="en-GB" dirty="0">
                <a:latin typeface="Calibri" panose="020F0502020204030204" pitchFamily="34" charset="0"/>
                <a:ea typeface="Times New Roman" panose="02020603050405020304" pitchFamily="18" charset="0"/>
              </a:rPr>
              <a:t> = 6</a:t>
            </a:r>
            <a:r>
              <a:rPr lang="en-GB" baseline="30000" dirty="0">
                <a:latin typeface="Calibri" panose="020F0502020204030204" pitchFamily="34" charset="0"/>
                <a:ea typeface="Times New Roman" panose="02020603050405020304" pitchFamily="18" charset="0"/>
              </a:rPr>
              <a:t>2</a:t>
            </a:r>
            <a:r>
              <a:rPr lang="en-GB" dirty="0">
                <a:latin typeface="Calibri" panose="020F0502020204030204" pitchFamily="34" charset="0"/>
                <a:ea typeface="Times New Roman" panose="02020603050405020304" pitchFamily="18" charset="0"/>
              </a:rPr>
              <a:t> = 36) possible samples of size n = 2 from a population of size N = 6. </a:t>
            </a:r>
            <a:endParaRPr lang="en-GB" dirty="0"/>
          </a:p>
        </p:txBody>
      </p:sp>
      <mc:AlternateContent xmlns:mc="http://schemas.openxmlformats.org/markup-compatibility/2006" xmlns:a14="http://schemas.microsoft.com/office/drawing/2010/main">
        <mc:Choice Requires="a14">
          <p:graphicFrame>
            <p:nvGraphicFramePr>
              <p:cNvPr id="6" name="Table 5">
                <a:extLst>
                  <a:ext uri="{FF2B5EF4-FFF2-40B4-BE49-F238E27FC236}">
                    <a16:creationId xmlns:a16="http://schemas.microsoft.com/office/drawing/2014/main" id="{667F5360-DD32-4D53-BCF9-0D446CBB811D}"/>
                  </a:ext>
                </a:extLst>
              </p:cNvPr>
              <p:cNvGraphicFramePr>
                <a:graphicFrameLocks noGrp="1"/>
              </p:cNvGraphicFramePr>
              <p:nvPr>
                <p:extLst>
                  <p:ext uri="{D42A27DB-BD31-4B8C-83A1-F6EECF244321}">
                    <p14:modId xmlns:p14="http://schemas.microsoft.com/office/powerpoint/2010/main" val="2675054497"/>
                  </p:ext>
                </p:extLst>
              </p:nvPr>
            </p:nvGraphicFramePr>
            <p:xfrm>
              <a:off x="2727919" y="1231890"/>
              <a:ext cx="5959731" cy="4608515"/>
            </p:xfrm>
            <a:graphic>
              <a:graphicData uri="http://schemas.openxmlformats.org/drawingml/2006/table">
                <a:tbl>
                  <a:tblPr firstRow="1" firstCol="1" bandRow="1">
                    <a:tableStyleId>{5C22544A-7EE6-4342-B048-85BDC9FD1C3A}</a:tableStyleId>
                  </a:tblPr>
                  <a:tblGrid>
                    <a:gridCol w="851390">
                      <a:extLst>
                        <a:ext uri="{9D8B030D-6E8A-4147-A177-3AD203B41FA5}">
                          <a16:colId xmlns:a16="http://schemas.microsoft.com/office/drawing/2014/main" val="1392759282"/>
                        </a:ext>
                      </a:extLst>
                    </a:gridCol>
                    <a:gridCol w="851390">
                      <a:extLst>
                        <a:ext uri="{9D8B030D-6E8A-4147-A177-3AD203B41FA5}">
                          <a16:colId xmlns:a16="http://schemas.microsoft.com/office/drawing/2014/main" val="4203024047"/>
                        </a:ext>
                      </a:extLst>
                    </a:gridCol>
                    <a:gridCol w="838490">
                      <a:extLst>
                        <a:ext uri="{9D8B030D-6E8A-4147-A177-3AD203B41FA5}">
                          <a16:colId xmlns:a16="http://schemas.microsoft.com/office/drawing/2014/main" val="1091671436"/>
                        </a:ext>
                      </a:extLst>
                    </a:gridCol>
                    <a:gridCol w="1160987">
                      <a:extLst>
                        <a:ext uri="{9D8B030D-6E8A-4147-A177-3AD203B41FA5}">
                          <a16:colId xmlns:a16="http://schemas.microsoft.com/office/drawing/2014/main" val="2374277752"/>
                        </a:ext>
                      </a:extLst>
                    </a:gridCol>
                    <a:gridCol w="580493">
                      <a:extLst>
                        <a:ext uri="{9D8B030D-6E8A-4147-A177-3AD203B41FA5}">
                          <a16:colId xmlns:a16="http://schemas.microsoft.com/office/drawing/2014/main" val="2920473683"/>
                        </a:ext>
                      </a:extLst>
                    </a:gridCol>
                    <a:gridCol w="773991">
                      <a:extLst>
                        <a:ext uri="{9D8B030D-6E8A-4147-A177-3AD203B41FA5}">
                          <a16:colId xmlns:a16="http://schemas.microsoft.com/office/drawing/2014/main" val="1538372728"/>
                        </a:ext>
                      </a:extLst>
                    </a:gridCol>
                    <a:gridCol w="902990">
                      <a:extLst>
                        <a:ext uri="{9D8B030D-6E8A-4147-A177-3AD203B41FA5}">
                          <a16:colId xmlns:a16="http://schemas.microsoft.com/office/drawing/2014/main" val="1326380292"/>
                        </a:ext>
                      </a:extLst>
                    </a:gridCol>
                  </a:tblGrid>
                  <a:tr h="211512">
                    <a:tc>
                      <a:txBody>
                        <a:bodyPr/>
                        <a:lstStyle/>
                        <a:p>
                          <a:pPr marL="0" marR="0" algn="ctr" fontAlgn="auto" hangingPunct="1">
                            <a:spcBef>
                              <a:spcPts val="0"/>
                            </a:spcBef>
                            <a:spcAft>
                              <a:spcPts val="0"/>
                            </a:spcAft>
                          </a:pPr>
                          <a:r>
                            <a:rPr lang="en-GB" sz="1100" u="sng">
                              <a:effectLst/>
                            </a:rPr>
                            <a:t> </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gridSpan="2">
                      <a:txBody>
                        <a:bodyPr/>
                        <a:lstStyle/>
                        <a:p>
                          <a:pPr marL="0" marR="0" algn="ctr" fontAlgn="auto" hangingPunct="1">
                            <a:spcBef>
                              <a:spcPts val="0"/>
                            </a:spcBef>
                            <a:spcAft>
                              <a:spcPts val="0"/>
                            </a:spcAft>
                          </a:pPr>
                          <a:r>
                            <a:rPr lang="en-GB" sz="1100" u="sng">
                              <a:effectLst/>
                            </a:rPr>
                            <a:t>Sample pairs</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hMerge="1">
                      <a:txBody>
                        <a:bodyPr/>
                        <a:lstStyle/>
                        <a:p>
                          <a:endParaRPr lang="en-GB"/>
                        </a:p>
                      </a:txBody>
                      <a:tcPr/>
                    </a:tc>
                    <a:tc>
                      <a:txBody>
                        <a:bodyPr/>
                        <a:lstStyle/>
                        <a:p>
                          <a:pPr algn="just"/>
                          <a:endParaRPr lang="en-GB" sz="1000" u="sng">
                            <a:solidFill>
                              <a:srgbClr val="0563C1"/>
                            </a:solidFill>
                            <a:effectLst/>
                            <a:latin typeface="Arial" panose="020B0604020202020204" pitchFamily="34" charset="0"/>
                            <a:cs typeface="Times New Roman" panose="02020603050405020304" pitchFamily="18" charset="0"/>
                          </a:endParaRPr>
                        </a:p>
                      </a:txBody>
                      <a:tcPr marL="68580" marR="68580" marT="0" marB="0" anchor="b"/>
                    </a:tc>
                    <a:tc>
                      <a:txBody>
                        <a:bodyPr/>
                        <a:lstStyle/>
                        <a:p>
                          <a:pPr algn="just"/>
                          <a:endParaRPr lang="en-GB" sz="1000" u="sng">
                            <a:solidFill>
                              <a:srgbClr val="0563C1"/>
                            </a:solidFill>
                            <a:effectLst/>
                            <a:latin typeface="Arial" panose="020B0604020202020204" pitchFamily="34" charset="0"/>
                            <a:cs typeface="Times New Roman" panose="02020603050405020304" pitchFamily="18" charset="0"/>
                          </a:endParaRPr>
                        </a:p>
                      </a:txBody>
                      <a:tcPr marL="68580" marR="68580" marT="0" marB="0" anchor="b"/>
                    </a:tc>
                    <a:tc>
                      <a:txBody>
                        <a:bodyPr/>
                        <a:lstStyle/>
                        <a:p>
                          <a:pPr algn="just"/>
                          <a:endParaRPr lang="en-GB" sz="1000" u="sng">
                            <a:solidFill>
                              <a:srgbClr val="0563C1"/>
                            </a:solidFill>
                            <a:effectLst/>
                            <a:latin typeface="Arial" panose="020B0604020202020204" pitchFamily="34" charset="0"/>
                            <a:cs typeface="Times New Roman" panose="02020603050405020304" pitchFamily="18" charset="0"/>
                          </a:endParaRPr>
                        </a:p>
                      </a:txBody>
                      <a:tcPr marL="68580" marR="68580" marT="0" marB="0" anchor="b"/>
                    </a:tc>
                    <a:tc>
                      <a:txBody>
                        <a:bodyPr/>
                        <a:lstStyle/>
                        <a:p>
                          <a:pPr algn="just"/>
                          <a:endParaRPr lang="en-GB" sz="1000" u="sng">
                            <a:solidFill>
                              <a:srgbClr val="0563C1"/>
                            </a:solidFill>
                            <a:effectLst/>
                            <a:latin typeface="Arial" panose="020B060402020202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693847837"/>
                      </a:ext>
                    </a:extLst>
                  </a:tr>
                  <a:tr h="224649">
                    <a:tc>
                      <a:txBody>
                        <a:bodyPr/>
                        <a:lstStyle/>
                        <a:p>
                          <a:pPr marL="0" marR="0" algn="ctr" fontAlgn="auto" hangingPunct="1">
                            <a:spcBef>
                              <a:spcPts val="0"/>
                            </a:spcBef>
                            <a:spcAft>
                              <a:spcPts val="0"/>
                            </a:spcAft>
                          </a:pPr>
                          <a:r>
                            <a:rPr lang="en-GB" sz="1100" u="sng">
                              <a:effectLst/>
                            </a:rPr>
                            <a:t>ID</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fontAlgn="auto" hangingPunct="1">
                            <a:spcBef>
                              <a:spcPts val="0"/>
                            </a:spcBef>
                            <a:spcAft>
                              <a:spcPts val="0"/>
                            </a:spcAft>
                          </a:pPr>
                          <a:r>
                            <a:rPr lang="en-GB" sz="1100" u="sng">
                              <a:effectLst/>
                            </a:rPr>
                            <a:t>Value 1</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Value 2</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Value mean, </a:t>
                          </a:r>
                          <a14:m>
                            <m:oMath xmlns:m="http://schemas.openxmlformats.org/officeDocument/2006/math">
                              <m:acc>
                                <m:accPr>
                                  <m:chr m:val="̅"/>
                                  <m:ctrlPr>
                                    <a:rPr lang="en-GB" sz="1100" i="1" u="sng">
                                      <a:effectLst/>
                                      <a:latin typeface="Cambria Math" panose="02040503050406030204" pitchFamily="18" charset="0"/>
                                    </a:rPr>
                                  </m:ctrlPr>
                                </m:accPr>
                                <m:e>
                                  <m:r>
                                    <m:rPr>
                                      <m:nor/>
                                    </m:rPr>
                                    <a:rPr lang="en-GB" sz="1100" u="sng">
                                      <a:effectLst/>
                                    </a:rPr>
                                    <m:t>X</m:t>
                                  </m:r>
                                </m:e>
                              </m:acc>
                            </m:oMath>
                          </a14:m>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f</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14:m>
                            <m:oMathPara xmlns:m="http://schemas.openxmlformats.org/officeDocument/2006/math">
                              <m:oMathParaPr>
                                <m:jc m:val="centerGroup"/>
                              </m:oMathParaPr>
                              <m:oMath xmlns:m="http://schemas.openxmlformats.org/officeDocument/2006/math">
                                <m:r>
                                  <m:rPr>
                                    <m:nor/>
                                  </m:rPr>
                                  <a:rPr lang="en-GB" sz="1100" u="sng">
                                    <a:effectLst/>
                                  </a:rPr>
                                  <m:t>f</m:t>
                                </m:r>
                                <m:r>
                                  <m:rPr>
                                    <m:nor/>
                                  </m:rPr>
                                  <a:rPr lang="en-GB" sz="1100" u="sng">
                                    <a:effectLst/>
                                  </a:rPr>
                                  <m:t> </m:t>
                                </m:r>
                                <m:acc>
                                  <m:accPr>
                                    <m:chr m:val="̅"/>
                                    <m:ctrlPr>
                                      <a:rPr lang="en-GB" sz="1100" i="1" u="sng">
                                        <a:effectLst/>
                                        <a:latin typeface="Cambria Math" panose="02040503050406030204" pitchFamily="18" charset="0"/>
                                      </a:rPr>
                                    </m:ctrlPr>
                                  </m:accPr>
                                  <m:e>
                                    <m:r>
                                      <m:rPr>
                                        <m:nor/>
                                      </m:rPr>
                                      <a:rPr lang="en-GB" sz="1100" u="sng">
                                        <a:effectLst/>
                                      </a:rPr>
                                      <m:t>X</m:t>
                                    </m:r>
                                  </m:e>
                                </m:acc>
                              </m:oMath>
                            </m:oMathPara>
                          </a14:m>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14:m>
                            <m:oMathPara xmlns:m="http://schemas.openxmlformats.org/officeDocument/2006/math">
                              <m:oMathParaPr>
                                <m:jc m:val="centerGroup"/>
                              </m:oMathParaPr>
                              <m:oMath xmlns:m="http://schemas.openxmlformats.org/officeDocument/2006/math">
                                <m:r>
                                  <m:rPr>
                                    <m:nor/>
                                  </m:rPr>
                                  <a:rPr lang="en-GB" sz="1100" u="sng">
                                    <a:effectLst/>
                                  </a:rPr>
                                  <m:t>f</m:t>
                                </m:r>
                                <m:r>
                                  <m:rPr>
                                    <m:nor/>
                                  </m:rPr>
                                  <a:rPr lang="en-GB" sz="1100" u="sng">
                                    <a:effectLst/>
                                  </a:rPr>
                                  <m:t> </m:t>
                                </m:r>
                                <m:sSup>
                                  <m:sSupPr>
                                    <m:ctrlPr>
                                      <a:rPr lang="en-GB" sz="1100" i="1" u="sng">
                                        <a:effectLst/>
                                        <a:latin typeface="Cambria Math" panose="02040503050406030204" pitchFamily="18" charset="0"/>
                                      </a:rPr>
                                    </m:ctrlPr>
                                  </m:sSupPr>
                                  <m:e>
                                    <m:acc>
                                      <m:accPr>
                                        <m:chr m:val="̅"/>
                                        <m:ctrlPr>
                                          <a:rPr lang="en-GB" sz="1100" i="1" u="sng">
                                            <a:effectLst/>
                                            <a:latin typeface="Cambria Math" panose="02040503050406030204" pitchFamily="18" charset="0"/>
                                          </a:rPr>
                                        </m:ctrlPr>
                                      </m:accPr>
                                      <m:e>
                                        <m:r>
                                          <m:rPr>
                                            <m:nor/>
                                          </m:rPr>
                                          <a:rPr lang="en-GB" sz="1100" u="sng">
                                            <a:effectLst/>
                                          </a:rPr>
                                          <m:t>X</m:t>
                                        </m:r>
                                      </m:e>
                                    </m:acc>
                                  </m:e>
                                  <m:sup>
                                    <m:r>
                                      <m:rPr>
                                        <m:nor/>
                                      </m:rPr>
                                      <a:rPr lang="en-GB" sz="1100" u="sng">
                                        <a:effectLst/>
                                      </a:rPr>
                                      <m:t>2</m:t>
                                    </m:r>
                                  </m:sup>
                                </m:sSup>
                              </m:oMath>
                            </m:oMathPara>
                          </a14:m>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751216937"/>
                      </a:ext>
                    </a:extLst>
                  </a:tr>
                  <a:tr h="195927">
                    <a:tc>
                      <a:txBody>
                        <a:bodyPr/>
                        <a:lstStyle/>
                        <a:p>
                          <a:pPr marL="0" marR="0" algn="ctr" fontAlgn="auto" hangingPunct="1">
                            <a:spcBef>
                              <a:spcPts val="0"/>
                            </a:spcBef>
                            <a:spcAft>
                              <a:spcPts val="0"/>
                            </a:spcAft>
                          </a:pPr>
                          <a:r>
                            <a:rPr lang="en-GB" sz="1100" u="sng">
                              <a:effectLst/>
                            </a:rPr>
                            <a:t>1</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fontAlgn="auto" hangingPunct="1">
                            <a:spcBef>
                              <a:spcPts val="0"/>
                            </a:spcBef>
                            <a:spcAft>
                              <a:spcPts val="0"/>
                            </a:spcAft>
                          </a:pPr>
                          <a:r>
                            <a:rPr lang="en-GB" sz="1100" u="sng">
                              <a:effectLst/>
                            </a:rPr>
                            <a:t>1</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1</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1</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1</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1</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1</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779375374"/>
                      </a:ext>
                    </a:extLst>
                  </a:tr>
                  <a:tr h="195927">
                    <a:tc>
                      <a:txBody>
                        <a:bodyPr/>
                        <a:lstStyle/>
                        <a:p>
                          <a:pPr marL="0" marR="0" algn="ctr" fontAlgn="auto" hangingPunct="1">
                            <a:spcBef>
                              <a:spcPts val="0"/>
                            </a:spcBef>
                            <a:spcAft>
                              <a:spcPts val="0"/>
                            </a:spcAft>
                          </a:pPr>
                          <a:r>
                            <a:rPr lang="en-GB" sz="1100" u="sng">
                              <a:effectLst/>
                            </a:rPr>
                            <a:t>2</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fontAlgn="auto" hangingPunct="1">
                            <a:spcBef>
                              <a:spcPts val="0"/>
                            </a:spcBef>
                            <a:spcAft>
                              <a:spcPts val="0"/>
                            </a:spcAft>
                          </a:pPr>
                          <a:r>
                            <a:rPr lang="en-GB" sz="1100" u="sng">
                              <a:effectLst/>
                            </a:rPr>
                            <a:t>1</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2</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1.5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2</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3</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4.5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860052070"/>
                      </a:ext>
                    </a:extLst>
                  </a:tr>
                  <a:tr h="195927">
                    <a:tc>
                      <a:txBody>
                        <a:bodyPr/>
                        <a:lstStyle/>
                        <a:p>
                          <a:pPr marL="0" marR="0" algn="ctr" fontAlgn="auto" hangingPunct="1">
                            <a:spcBef>
                              <a:spcPts val="0"/>
                            </a:spcBef>
                            <a:spcAft>
                              <a:spcPts val="0"/>
                            </a:spcAft>
                          </a:pPr>
                          <a:r>
                            <a:rPr lang="en-GB" sz="1100" u="sng">
                              <a:effectLst/>
                            </a:rPr>
                            <a:t>3</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fontAlgn="auto" hangingPunct="1">
                            <a:spcBef>
                              <a:spcPts val="0"/>
                            </a:spcBef>
                            <a:spcAft>
                              <a:spcPts val="0"/>
                            </a:spcAft>
                          </a:pPr>
                          <a:r>
                            <a:rPr lang="en-GB" sz="1100" u="sng">
                              <a:effectLst/>
                            </a:rPr>
                            <a:t>1</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3</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2</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2</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4</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8</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4175057444"/>
                      </a:ext>
                    </a:extLst>
                  </a:tr>
                  <a:tr h="195927">
                    <a:tc>
                      <a:txBody>
                        <a:bodyPr/>
                        <a:lstStyle/>
                        <a:p>
                          <a:pPr marL="0" marR="0" algn="ctr" fontAlgn="auto" hangingPunct="1">
                            <a:spcBef>
                              <a:spcPts val="0"/>
                            </a:spcBef>
                            <a:spcAft>
                              <a:spcPts val="0"/>
                            </a:spcAft>
                          </a:pPr>
                          <a:r>
                            <a:rPr lang="en-GB" sz="1100" u="sng">
                              <a:effectLst/>
                            </a:rPr>
                            <a:t>4</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fontAlgn="auto" hangingPunct="1">
                            <a:spcBef>
                              <a:spcPts val="0"/>
                            </a:spcBef>
                            <a:spcAft>
                              <a:spcPts val="0"/>
                            </a:spcAft>
                          </a:pPr>
                          <a:r>
                            <a:rPr lang="en-GB" sz="1100" u="sng">
                              <a:effectLst/>
                            </a:rPr>
                            <a:t>1</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4</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2.5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2</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12.5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659837700"/>
                      </a:ext>
                    </a:extLst>
                  </a:tr>
                  <a:tr h="195927">
                    <a:tc>
                      <a:txBody>
                        <a:bodyPr/>
                        <a:lstStyle/>
                        <a:p>
                          <a:pPr marL="0" marR="0" algn="ctr" fontAlgn="auto" hangingPunct="1">
                            <a:spcBef>
                              <a:spcPts val="0"/>
                            </a:spcBef>
                            <a:spcAft>
                              <a:spcPts val="0"/>
                            </a:spcAft>
                          </a:pPr>
                          <a:r>
                            <a:rPr lang="en-GB" sz="1100" u="sng">
                              <a:effectLst/>
                            </a:rPr>
                            <a:t>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fontAlgn="auto" hangingPunct="1">
                            <a:spcBef>
                              <a:spcPts val="0"/>
                            </a:spcBef>
                            <a:spcAft>
                              <a:spcPts val="0"/>
                            </a:spcAft>
                          </a:pPr>
                          <a:r>
                            <a:rPr lang="en-GB" sz="1100" u="sng">
                              <a:effectLst/>
                            </a:rPr>
                            <a:t>1</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3</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2</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6</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18</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2398472069"/>
                      </a:ext>
                    </a:extLst>
                  </a:tr>
                  <a:tr h="195927">
                    <a:tc>
                      <a:txBody>
                        <a:bodyPr/>
                        <a:lstStyle/>
                        <a:p>
                          <a:pPr marL="0" marR="0" algn="ctr" fontAlgn="auto" hangingPunct="1">
                            <a:spcBef>
                              <a:spcPts val="0"/>
                            </a:spcBef>
                            <a:spcAft>
                              <a:spcPts val="0"/>
                            </a:spcAft>
                          </a:pPr>
                          <a:r>
                            <a:rPr lang="en-GB" sz="1100" u="sng">
                              <a:effectLst/>
                            </a:rPr>
                            <a:t>6</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fontAlgn="auto" hangingPunct="1">
                            <a:spcBef>
                              <a:spcPts val="0"/>
                            </a:spcBef>
                            <a:spcAft>
                              <a:spcPts val="0"/>
                            </a:spcAft>
                          </a:pPr>
                          <a:r>
                            <a:rPr lang="en-GB" sz="1100" u="sng">
                              <a:effectLst/>
                            </a:rPr>
                            <a:t>1</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6</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3.5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2</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7</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24.5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3874878322"/>
                      </a:ext>
                    </a:extLst>
                  </a:tr>
                  <a:tr h="195927">
                    <a:tc>
                      <a:txBody>
                        <a:bodyPr/>
                        <a:lstStyle/>
                        <a:p>
                          <a:pPr marL="0" marR="0" algn="ctr" fontAlgn="auto" hangingPunct="1">
                            <a:spcBef>
                              <a:spcPts val="0"/>
                            </a:spcBef>
                            <a:spcAft>
                              <a:spcPts val="0"/>
                            </a:spcAft>
                          </a:pPr>
                          <a:r>
                            <a:rPr lang="en-GB" sz="1100" u="sng">
                              <a:effectLst/>
                            </a:rPr>
                            <a:t>7</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fontAlgn="auto" hangingPunct="1">
                            <a:spcBef>
                              <a:spcPts val="0"/>
                            </a:spcBef>
                            <a:spcAft>
                              <a:spcPts val="0"/>
                            </a:spcAft>
                          </a:pPr>
                          <a:r>
                            <a:rPr lang="en-GB" sz="1100" u="sng">
                              <a:effectLst/>
                            </a:rPr>
                            <a:t>2</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2</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2</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1</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2</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4</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210520568"/>
                      </a:ext>
                    </a:extLst>
                  </a:tr>
                  <a:tr h="195927">
                    <a:tc>
                      <a:txBody>
                        <a:bodyPr/>
                        <a:lstStyle/>
                        <a:p>
                          <a:pPr marL="0" marR="0" algn="ctr" fontAlgn="auto" hangingPunct="1">
                            <a:spcBef>
                              <a:spcPts val="0"/>
                            </a:spcBef>
                            <a:spcAft>
                              <a:spcPts val="0"/>
                            </a:spcAft>
                          </a:pPr>
                          <a:r>
                            <a:rPr lang="en-GB" sz="1100" u="sng">
                              <a:effectLst/>
                            </a:rPr>
                            <a:t>8</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fontAlgn="auto" hangingPunct="1">
                            <a:spcBef>
                              <a:spcPts val="0"/>
                            </a:spcBef>
                            <a:spcAft>
                              <a:spcPts val="0"/>
                            </a:spcAft>
                          </a:pPr>
                          <a:r>
                            <a:rPr lang="en-GB" sz="1100" u="sng">
                              <a:effectLst/>
                            </a:rPr>
                            <a:t>2</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3</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2.5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2</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12.5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3304575009"/>
                      </a:ext>
                    </a:extLst>
                  </a:tr>
                  <a:tr h="211512">
                    <a:tc>
                      <a:txBody>
                        <a:bodyPr/>
                        <a:lstStyle/>
                        <a:p>
                          <a:pPr marL="0" marR="0" algn="ctr" fontAlgn="auto" hangingPunct="1">
                            <a:spcBef>
                              <a:spcPts val="0"/>
                            </a:spcBef>
                            <a:spcAft>
                              <a:spcPts val="0"/>
                            </a:spcAft>
                          </a:pPr>
                          <a:r>
                            <a:rPr lang="en-GB" sz="1100" u="sng">
                              <a:effectLst/>
                            </a:rPr>
                            <a:t>9</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fontAlgn="auto" hangingPunct="1">
                            <a:spcBef>
                              <a:spcPts val="0"/>
                            </a:spcBef>
                            <a:spcAft>
                              <a:spcPts val="0"/>
                            </a:spcAft>
                          </a:pPr>
                          <a:r>
                            <a:rPr lang="en-GB" sz="1100" u="sng">
                              <a:effectLst/>
                            </a:rPr>
                            <a:t>2</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4</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3</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2</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6</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18</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43313762"/>
                      </a:ext>
                    </a:extLst>
                  </a:tr>
                  <a:tr h="195927">
                    <a:tc>
                      <a:txBody>
                        <a:bodyPr/>
                        <a:lstStyle/>
                        <a:p>
                          <a:pPr marL="0" marR="0" algn="ctr" fontAlgn="auto" hangingPunct="1">
                            <a:spcBef>
                              <a:spcPts val="0"/>
                            </a:spcBef>
                            <a:spcAft>
                              <a:spcPts val="0"/>
                            </a:spcAft>
                          </a:pPr>
                          <a:r>
                            <a:rPr lang="en-GB" sz="1100" u="sng">
                              <a:effectLst/>
                            </a:rPr>
                            <a:t>10</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fontAlgn="auto" hangingPunct="1">
                            <a:spcBef>
                              <a:spcPts val="0"/>
                            </a:spcBef>
                            <a:spcAft>
                              <a:spcPts val="0"/>
                            </a:spcAft>
                          </a:pPr>
                          <a:r>
                            <a:rPr lang="en-GB" sz="1100" u="sng">
                              <a:effectLst/>
                            </a:rPr>
                            <a:t>2</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3.5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2</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7</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24.5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3338439339"/>
                      </a:ext>
                    </a:extLst>
                  </a:tr>
                  <a:tr h="222644">
                    <a:tc>
                      <a:txBody>
                        <a:bodyPr/>
                        <a:lstStyle/>
                        <a:p>
                          <a:pPr marL="0" marR="0" algn="ctr" fontAlgn="auto" hangingPunct="1">
                            <a:spcBef>
                              <a:spcPts val="0"/>
                            </a:spcBef>
                            <a:spcAft>
                              <a:spcPts val="0"/>
                            </a:spcAft>
                          </a:pPr>
                          <a:r>
                            <a:rPr lang="en-GB" sz="1100" u="sng">
                              <a:effectLst/>
                            </a:rPr>
                            <a:t>11</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fontAlgn="auto" hangingPunct="1">
                            <a:spcBef>
                              <a:spcPts val="0"/>
                            </a:spcBef>
                            <a:spcAft>
                              <a:spcPts val="0"/>
                            </a:spcAft>
                          </a:pPr>
                          <a:r>
                            <a:rPr lang="en-GB" sz="1100" u="sng">
                              <a:effectLst/>
                            </a:rPr>
                            <a:t>2</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6</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4</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2</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8</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32</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3150117597"/>
                      </a:ext>
                    </a:extLst>
                  </a:tr>
                  <a:tr h="195927">
                    <a:tc>
                      <a:txBody>
                        <a:bodyPr/>
                        <a:lstStyle/>
                        <a:p>
                          <a:pPr marL="0" marR="0" algn="ctr" fontAlgn="auto" hangingPunct="1">
                            <a:spcBef>
                              <a:spcPts val="0"/>
                            </a:spcBef>
                            <a:spcAft>
                              <a:spcPts val="0"/>
                            </a:spcAft>
                          </a:pPr>
                          <a:r>
                            <a:rPr lang="en-GB" sz="1100" u="sng">
                              <a:effectLst/>
                            </a:rPr>
                            <a:t>12</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fontAlgn="auto" hangingPunct="1">
                            <a:spcBef>
                              <a:spcPts val="0"/>
                            </a:spcBef>
                            <a:spcAft>
                              <a:spcPts val="0"/>
                            </a:spcAft>
                          </a:pPr>
                          <a:r>
                            <a:rPr lang="en-GB" sz="1100" u="sng">
                              <a:effectLst/>
                            </a:rPr>
                            <a:t>3</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3</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3</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1</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3</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9</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3608829006"/>
                      </a:ext>
                    </a:extLst>
                  </a:tr>
                  <a:tr h="195927">
                    <a:tc>
                      <a:txBody>
                        <a:bodyPr/>
                        <a:lstStyle/>
                        <a:p>
                          <a:pPr marL="0" marR="0" algn="ctr" fontAlgn="auto" hangingPunct="1">
                            <a:spcBef>
                              <a:spcPts val="0"/>
                            </a:spcBef>
                            <a:spcAft>
                              <a:spcPts val="0"/>
                            </a:spcAft>
                          </a:pPr>
                          <a:r>
                            <a:rPr lang="en-GB" sz="1100" u="sng">
                              <a:effectLst/>
                            </a:rPr>
                            <a:t>13</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fontAlgn="auto" hangingPunct="1">
                            <a:spcBef>
                              <a:spcPts val="0"/>
                            </a:spcBef>
                            <a:spcAft>
                              <a:spcPts val="0"/>
                            </a:spcAft>
                          </a:pPr>
                          <a:r>
                            <a:rPr lang="en-GB" sz="1100" u="sng">
                              <a:effectLst/>
                            </a:rPr>
                            <a:t>3</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4</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3.5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2</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7</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24.5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719258981"/>
                      </a:ext>
                    </a:extLst>
                  </a:tr>
                  <a:tr h="195927">
                    <a:tc>
                      <a:txBody>
                        <a:bodyPr/>
                        <a:lstStyle/>
                        <a:p>
                          <a:pPr marL="0" marR="0" algn="ctr" fontAlgn="auto" hangingPunct="1">
                            <a:spcBef>
                              <a:spcPts val="0"/>
                            </a:spcBef>
                            <a:spcAft>
                              <a:spcPts val="0"/>
                            </a:spcAft>
                          </a:pPr>
                          <a:r>
                            <a:rPr lang="en-GB" sz="1100" u="sng">
                              <a:effectLst/>
                            </a:rPr>
                            <a:t>14</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fontAlgn="auto" hangingPunct="1">
                            <a:spcBef>
                              <a:spcPts val="0"/>
                            </a:spcBef>
                            <a:spcAft>
                              <a:spcPts val="0"/>
                            </a:spcAft>
                          </a:pPr>
                          <a:r>
                            <a:rPr lang="en-GB" sz="1100" u="sng">
                              <a:effectLst/>
                            </a:rPr>
                            <a:t>3</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4</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2</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8</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32</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2877548776"/>
                      </a:ext>
                    </a:extLst>
                  </a:tr>
                  <a:tr h="211512">
                    <a:tc>
                      <a:txBody>
                        <a:bodyPr/>
                        <a:lstStyle/>
                        <a:p>
                          <a:pPr marL="0" marR="0" algn="ctr" fontAlgn="auto" hangingPunct="1">
                            <a:spcBef>
                              <a:spcPts val="0"/>
                            </a:spcBef>
                            <a:spcAft>
                              <a:spcPts val="0"/>
                            </a:spcAft>
                          </a:pPr>
                          <a:r>
                            <a:rPr lang="en-GB" sz="1100" u="sng">
                              <a:effectLst/>
                            </a:rPr>
                            <a:t>15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fontAlgn="auto" hangingPunct="1">
                            <a:spcBef>
                              <a:spcPts val="0"/>
                            </a:spcBef>
                            <a:spcAft>
                              <a:spcPts val="0"/>
                            </a:spcAft>
                          </a:pPr>
                          <a:r>
                            <a:rPr lang="en-GB" sz="1100" u="sng">
                              <a:effectLst/>
                            </a:rPr>
                            <a:t>3</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6</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4.5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2</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9</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40.5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827975071"/>
                      </a:ext>
                    </a:extLst>
                  </a:tr>
                  <a:tr h="195927">
                    <a:tc>
                      <a:txBody>
                        <a:bodyPr/>
                        <a:lstStyle/>
                        <a:p>
                          <a:pPr marL="0" marR="0" algn="ctr" fontAlgn="auto" hangingPunct="1">
                            <a:spcBef>
                              <a:spcPts val="0"/>
                            </a:spcBef>
                            <a:spcAft>
                              <a:spcPts val="0"/>
                            </a:spcAft>
                          </a:pPr>
                          <a:r>
                            <a:rPr lang="en-GB" sz="1100" u="sng">
                              <a:effectLst/>
                            </a:rPr>
                            <a:t>16</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fontAlgn="auto" hangingPunct="1">
                            <a:spcBef>
                              <a:spcPts val="0"/>
                            </a:spcBef>
                            <a:spcAft>
                              <a:spcPts val="0"/>
                            </a:spcAft>
                          </a:pPr>
                          <a:r>
                            <a:rPr lang="en-GB" sz="1100" u="sng">
                              <a:effectLst/>
                            </a:rPr>
                            <a:t>4</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4</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4</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1</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4</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16</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4035464365"/>
                      </a:ext>
                    </a:extLst>
                  </a:tr>
                  <a:tr h="195927">
                    <a:tc>
                      <a:txBody>
                        <a:bodyPr/>
                        <a:lstStyle/>
                        <a:p>
                          <a:pPr marL="0" marR="0" algn="ctr" fontAlgn="auto" hangingPunct="1">
                            <a:spcBef>
                              <a:spcPts val="0"/>
                            </a:spcBef>
                            <a:spcAft>
                              <a:spcPts val="0"/>
                            </a:spcAft>
                          </a:pPr>
                          <a:r>
                            <a:rPr lang="en-GB" sz="1100" u="sng">
                              <a:effectLst/>
                            </a:rPr>
                            <a:t>17</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fontAlgn="auto" hangingPunct="1">
                            <a:spcBef>
                              <a:spcPts val="0"/>
                            </a:spcBef>
                            <a:spcAft>
                              <a:spcPts val="0"/>
                            </a:spcAft>
                          </a:pPr>
                          <a:r>
                            <a:rPr lang="en-GB" sz="1100" u="sng">
                              <a:effectLst/>
                            </a:rPr>
                            <a:t>4</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4.5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2</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9</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40.5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3246810748"/>
                      </a:ext>
                    </a:extLst>
                  </a:tr>
                  <a:tr h="195927">
                    <a:tc>
                      <a:txBody>
                        <a:bodyPr/>
                        <a:lstStyle/>
                        <a:p>
                          <a:pPr marL="0" marR="0" algn="ctr" fontAlgn="auto" hangingPunct="1">
                            <a:spcBef>
                              <a:spcPts val="0"/>
                            </a:spcBef>
                            <a:spcAft>
                              <a:spcPts val="0"/>
                            </a:spcAft>
                          </a:pPr>
                          <a:r>
                            <a:rPr lang="en-GB" sz="1100" u="sng">
                              <a:effectLst/>
                            </a:rPr>
                            <a:t>18</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fontAlgn="auto" hangingPunct="1">
                            <a:spcBef>
                              <a:spcPts val="0"/>
                            </a:spcBef>
                            <a:spcAft>
                              <a:spcPts val="0"/>
                            </a:spcAft>
                          </a:pPr>
                          <a:r>
                            <a:rPr lang="en-GB" sz="1100" u="sng">
                              <a:effectLst/>
                            </a:rPr>
                            <a:t>4</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6</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2</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10</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50</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269031387"/>
                      </a:ext>
                    </a:extLst>
                  </a:tr>
                  <a:tr h="195927">
                    <a:tc>
                      <a:txBody>
                        <a:bodyPr/>
                        <a:lstStyle/>
                        <a:p>
                          <a:pPr marL="0" marR="0" algn="ctr" fontAlgn="auto" hangingPunct="1">
                            <a:spcBef>
                              <a:spcPts val="0"/>
                            </a:spcBef>
                            <a:spcAft>
                              <a:spcPts val="0"/>
                            </a:spcAft>
                          </a:pPr>
                          <a:r>
                            <a:rPr lang="en-GB" sz="1100" u="sng">
                              <a:effectLst/>
                            </a:rPr>
                            <a:t>19</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fontAlgn="auto" hangingPunct="1">
                            <a:spcBef>
                              <a:spcPts val="0"/>
                            </a:spcBef>
                            <a:spcAft>
                              <a:spcPts val="0"/>
                            </a:spcAft>
                          </a:pPr>
                          <a:r>
                            <a:rPr lang="en-GB" sz="1100" u="sng">
                              <a:effectLst/>
                            </a:rPr>
                            <a:t>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1</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25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390617399"/>
                      </a:ext>
                    </a:extLst>
                  </a:tr>
                  <a:tr h="195927">
                    <a:tc>
                      <a:txBody>
                        <a:bodyPr/>
                        <a:lstStyle/>
                        <a:p>
                          <a:pPr marL="0" marR="0" algn="ctr" fontAlgn="auto" hangingPunct="1">
                            <a:spcBef>
                              <a:spcPts val="0"/>
                            </a:spcBef>
                            <a:spcAft>
                              <a:spcPts val="0"/>
                            </a:spcAft>
                          </a:pPr>
                          <a:r>
                            <a:rPr lang="en-GB" sz="1100" u="sng">
                              <a:effectLst/>
                            </a:rPr>
                            <a:t>20</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fontAlgn="auto" hangingPunct="1">
                            <a:spcBef>
                              <a:spcPts val="0"/>
                            </a:spcBef>
                            <a:spcAft>
                              <a:spcPts val="0"/>
                            </a:spcAft>
                          </a:pPr>
                          <a:r>
                            <a:rPr lang="en-GB" sz="1100" u="sng">
                              <a:effectLst/>
                            </a:rPr>
                            <a:t>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6</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5.5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2</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11</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60.5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2220495443"/>
                      </a:ext>
                    </a:extLst>
                  </a:tr>
                  <a:tr h="195927">
                    <a:tc>
                      <a:txBody>
                        <a:bodyPr/>
                        <a:lstStyle/>
                        <a:p>
                          <a:pPr marL="0" marR="0" algn="ctr" fontAlgn="auto" hangingPunct="1">
                            <a:spcBef>
                              <a:spcPts val="0"/>
                            </a:spcBef>
                            <a:spcAft>
                              <a:spcPts val="0"/>
                            </a:spcAft>
                          </a:pPr>
                          <a:r>
                            <a:rPr lang="en-GB" sz="1100" u="sng">
                              <a:effectLst/>
                            </a:rPr>
                            <a:t> </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fontAlgn="auto" hangingPunct="1">
                            <a:spcBef>
                              <a:spcPts val="0"/>
                            </a:spcBef>
                            <a:spcAft>
                              <a:spcPts val="0"/>
                            </a:spcAft>
                          </a:pPr>
                          <a:r>
                            <a:rPr lang="en-GB" sz="1100" u="sng">
                              <a:effectLst/>
                            </a:rPr>
                            <a:t>6</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6</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6</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1</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6</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dirty="0">
                              <a:effectLst/>
                            </a:rPr>
                            <a:t>36</a:t>
                          </a:r>
                          <a:endParaRPr lang="en-GB" sz="1100" u="sng" dirty="0">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91827097"/>
                      </a:ext>
                    </a:extLst>
                  </a:tr>
                </a:tbl>
              </a:graphicData>
            </a:graphic>
          </p:graphicFrame>
        </mc:Choice>
        <mc:Fallback xmlns="">
          <p:graphicFrame>
            <p:nvGraphicFramePr>
              <p:cNvPr id="6" name="Table 5">
                <a:extLst>
                  <a:ext uri="{FF2B5EF4-FFF2-40B4-BE49-F238E27FC236}">
                    <a16:creationId xmlns:a16="http://schemas.microsoft.com/office/drawing/2014/main" id="{667F5360-DD32-4D53-BCF9-0D446CBB811D}"/>
                  </a:ext>
                </a:extLst>
              </p:cNvPr>
              <p:cNvGraphicFramePr>
                <a:graphicFrameLocks noGrp="1"/>
              </p:cNvGraphicFramePr>
              <p:nvPr>
                <p:extLst>
                  <p:ext uri="{D42A27DB-BD31-4B8C-83A1-F6EECF244321}">
                    <p14:modId xmlns:p14="http://schemas.microsoft.com/office/powerpoint/2010/main" val="2675054497"/>
                  </p:ext>
                </p:extLst>
              </p:nvPr>
            </p:nvGraphicFramePr>
            <p:xfrm>
              <a:off x="2727919" y="1231890"/>
              <a:ext cx="5959731" cy="4608515"/>
            </p:xfrm>
            <a:graphic>
              <a:graphicData uri="http://schemas.openxmlformats.org/drawingml/2006/table">
                <a:tbl>
                  <a:tblPr firstRow="1" firstCol="1" bandRow="1">
                    <a:tableStyleId>{5C22544A-7EE6-4342-B048-85BDC9FD1C3A}</a:tableStyleId>
                  </a:tblPr>
                  <a:tblGrid>
                    <a:gridCol w="851390">
                      <a:extLst>
                        <a:ext uri="{9D8B030D-6E8A-4147-A177-3AD203B41FA5}">
                          <a16:colId xmlns:a16="http://schemas.microsoft.com/office/drawing/2014/main" val="1392759282"/>
                        </a:ext>
                      </a:extLst>
                    </a:gridCol>
                    <a:gridCol w="851390">
                      <a:extLst>
                        <a:ext uri="{9D8B030D-6E8A-4147-A177-3AD203B41FA5}">
                          <a16:colId xmlns:a16="http://schemas.microsoft.com/office/drawing/2014/main" val="4203024047"/>
                        </a:ext>
                      </a:extLst>
                    </a:gridCol>
                    <a:gridCol w="838490">
                      <a:extLst>
                        <a:ext uri="{9D8B030D-6E8A-4147-A177-3AD203B41FA5}">
                          <a16:colId xmlns:a16="http://schemas.microsoft.com/office/drawing/2014/main" val="1091671436"/>
                        </a:ext>
                      </a:extLst>
                    </a:gridCol>
                    <a:gridCol w="1160987">
                      <a:extLst>
                        <a:ext uri="{9D8B030D-6E8A-4147-A177-3AD203B41FA5}">
                          <a16:colId xmlns:a16="http://schemas.microsoft.com/office/drawing/2014/main" val="2374277752"/>
                        </a:ext>
                      </a:extLst>
                    </a:gridCol>
                    <a:gridCol w="580493">
                      <a:extLst>
                        <a:ext uri="{9D8B030D-6E8A-4147-A177-3AD203B41FA5}">
                          <a16:colId xmlns:a16="http://schemas.microsoft.com/office/drawing/2014/main" val="2920473683"/>
                        </a:ext>
                      </a:extLst>
                    </a:gridCol>
                    <a:gridCol w="773991">
                      <a:extLst>
                        <a:ext uri="{9D8B030D-6E8A-4147-A177-3AD203B41FA5}">
                          <a16:colId xmlns:a16="http://schemas.microsoft.com/office/drawing/2014/main" val="1538372728"/>
                        </a:ext>
                      </a:extLst>
                    </a:gridCol>
                    <a:gridCol w="902990">
                      <a:extLst>
                        <a:ext uri="{9D8B030D-6E8A-4147-A177-3AD203B41FA5}">
                          <a16:colId xmlns:a16="http://schemas.microsoft.com/office/drawing/2014/main" val="1326380292"/>
                        </a:ext>
                      </a:extLst>
                    </a:gridCol>
                  </a:tblGrid>
                  <a:tr h="211512">
                    <a:tc>
                      <a:txBody>
                        <a:bodyPr/>
                        <a:lstStyle/>
                        <a:p>
                          <a:pPr marL="0" marR="0" algn="ctr" fontAlgn="auto" hangingPunct="1">
                            <a:spcBef>
                              <a:spcPts val="0"/>
                            </a:spcBef>
                            <a:spcAft>
                              <a:spcPts val="0"/>
                            </a:spcAft>
                          </a:pPr>
                          <a:r>
                            <a:rPr lang="en-GB" sz="1100" u="sng">
                              <a:effectLst/>
                            </a:rPr>
                            <a:t> </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gridSpan="2">
                      <a:txBody>
                        <a:bodyPr/>
                        <a:lstStyle/>
                        <a:p>
                          <a:pPr marL="0" marR="0" algn="ctr" fontAlgn="auto" hangingPunct="1">
                            <a:spcBef>
                              <a:spcPts val="0"/>
                            </a:spcBef>
                            <a:spcAft>
                              <a:spcPts val="0"/>
                            </a:spcAft>
                          </a:pPr>
                          <a:r>
                            <a:rPr lang="en-GB" sz="1100" u="sng">
                              <a:effectLst/>
                            </a:rPr>
                            <a:t>Sample pairs</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hMerge="1">
                      <a:txBody>
                        <a:bodyPr/>
                        <a:lstStyle/>
                        <a:p>
                          <a:endParaRPr lang="en-GB"/>
                        </a:p>
                      </a:txBody>
                      <a:tcPr/>
                    </a:tc>
                    <a:tc>
                      <a:txBody>
                        <a:bodyPr/>
                        <a:lstStyle/>
                        <a:p>
                          <a:pPr algn="just"/>
                          <a:endParaRPr lang="en-GB" sz="1000" u="sng">
                            <a:solidFill>
                              <a:srgbClr val="0563C1"/>
                            </a:solidFill>
                            <a:effectLst/>
                            <a:latin typeface="Arial" panose="020B0604020202020204" pitchFamily="34" charset="0"/>
                            <a:cs typeface="Times New Roman" panose="02020603050405020304" pitchFamily="18" charset="0"/>
                          </a:endParaRPr>
                        </a:p>
                      </a:txBody>
                      <a:tcPr marL="68580" marR="68580" marT="0" marB="0" anchor="b"/>
                    </a:tc>
                    <a:tc>
                      <a:txBody>
                        <a:bodyPr/>
                        <a:lstStyle/>
                        <a:p>
                          <a:pPr algn="just"/>
                          <a:endParaRPr lang="en-GB" sz="1000" u="sng">
                            <a:solidFill>
                              <a:srgbClr val="0563C1"/>
                            </a:solidFill>
                            <a:effectLst/>
                            <a:latin typeface="Arial" panose="020B0604020202020204" pitchFamily="34" charset="0"/>
                            <a:cs typeface="Times New Roman" panose="02020603050405020304" pitchFamily="18" charset="0"/>
                          </a:endParaRPr>
                        </a:p>
                      </a:txBody>
                      <a:tcPr marL="68580" marR="68580" marT="0" marB="0" anchor="b"/>
                    </a:tc>
                    <a:tc>
                      <a:txBody>
                        <a:bodyPr/>
                        <a:lstStyle/>
                        <a:p>
                          <a:pPr algn="just"/>
                          <a:endParaRPr lang="en-GB" sz="1000" u="sng">
                            <a:solidFill>
                              <a:srgbClr val="0563C1"/>
                            </a:solidFill>
                            <a:effectLst/>
                            <a:latin typeface="Arial" panose="020B0604020202020204" pitchFamily="34" charset="0"/>
                            <a:cs typeface="Times New Roman" panose="02020603050405020304" pitchFamily="18" charset="0"/>
                          </a:endParaRPr>
                        </a:p>
                      </a:txBody>
                      <a:tcPr marL="68580" marR="68580" marT="0" marB="0" anchor="b"/>
                    </a:tc>
                    <a:tc>
                      <a:txBody>
                        <a:bodyPr/>
                        <a:lstStyle/>
                        <a:p>
                          <a:pPr algn="just"/>
                          <a:endParaRPr lang="en-GB" sz="1000" u="sng">
                            <a:solidFill>
                              <a:srgbClr val="0563C1"/>
                            </a:solidFill>
                            <a:effectLst/>
                            <a:latin typeface="Arial" panose="020B060402020202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693847837"/>
                      </a:ext>
                    </a:extLst>
                  </a:tr>
                  <a:tr h="224649">
                    <a:tc>
                      <a:txBody>
                        <a:bodyPr/>
                        <a:lstStyle/>
                        <a:p>
                          <a:pPr marL="0" marR="0" algn="ctr" fontAlgn="auto" hangingPunct="1">
                            <a:spcBef>
                              <a:spcPts val="0"/>
                            </a:spcBef>
                            <a:spcAft>
                              <a:spcPts val="0"/>
                            </a:spcAft>
                          </a:pPr>
                          <a:r>
                            <a:rPr lang="en-GB" sz="1100" u="sng">
                              <a:effectLst/>
                            </a:rPr>
                            <a:t>ID</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fontAlgn="auto" hangingPunct="1">
                            <a:spcBef>
                              <a:spcPts val="0"/>
                            </a:spcBef>
                            <a:spcAft>
                              <a:spcPts val="0"/>
                            </a:spcAft>
                          </a:pPr>
                          <a:r>
                            <a:rPr lang="en-GB" sz="1100" u="sng">
                              <a:effectLst/>
                            </a:rPr>
                            <a:t>Value 1</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Value 2</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endParaRPr lang="en-US"/>
                        </a:p>
                      </a:txBody>
                      <a:tcPr marL="68580" marR="68580" marT="0" marB="0" anchor="b">
                        <a:blipFill>
                          <a:blip r:embed="rId2"/>
                          <a:stretch>
                            <a:fillRect l="-218848" t="-97297" r="-196335" b="-1886486"/>
                          </a:stretch>
                        </a:blipFill>
                      </a:tcPr>
                    </a:tc>
                    <a:tc>
                      <a:txBody>
                        <a:bodyPr/>
                        <a:lstStyle/>
                        <a:p>
                          <a:pPr marL="0" marR="0" algn="ctr" fontAlgn="auto" hangingPunct="1">
                            <a:spcBef>
                              <a:spcPts val="0"/>
                            </a:spcBef>
                            <a:spcAft>
                              <a:spcPts val="0"/>
                            </a:spcAft>
                          </a:pPr>
                          <a:r>
                            <a:rPr lang="en-GB" sz="1100" u="sng">
                              <a:effectLst/>
                            </a:rPr>
                            <a:t>f</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endParaRPr lang="en-US"/>
                        </a:p>
                      </a:txBody>
                      <a:tcPr marL="68580" marR="68580" marT="0" marB="0" anchor="b">
                        <a:blipFill>
                          <a:blip r:embed="rId2"/>
                          <a:stretch>
                            <a:fillRect l="-555118" t="-97297" r="-119685" b="-1886486"/>
                          </a:stretch>
                        </a:blipFill>
                      </a:tcPr>
                    </a:tc>
                    <a:tc>
                      <a:txBody>
                        <a:bodyPr/>
                        <a:lstStyle/>
                        <a:p>
                          <a:endParaRPr lang="en-US"/>
                        </a:p>
                      </a:txBody>
                      <a:tcPr marL="68580" marR="68580" marT="0" marB="0" anchor="b">
                        <a:blipFill>
                          <a:blip r:embed="rId2"/>
                          <a:stretch>
                            <a:fillRect l="-562162" t="-97297" r="-2703" b="-1886486"/>
                          </a:stretch>
                        </a:blipFill>
                      </a:tcPr>
                    </a:tc>
                    <a:extLst>
                      <a:ext uri="{0D108BD9-81ED-4DB2-BD59-A6C34878D82A}">
                        <a16:rowId xmlns:a16="http://schemas.microsoft.com/office/drawing/2014/main" val="1751216937"/>
                      </a:ext>
                    </a:extLst>
                  </a:tr>
                  <a:tr h="195927">
                    <a:tc>
                      <a:txBody>
                        <a:bodyPr/>
                        <a:lstStyle/>
                        <a:p>
                          <a:pPr marL="0" marR="0" algn="ctr" fontAlgn="auto" hangingPunct="1">
                            <a:spcBef>
                              <a:spcPts val="0"/>
                            </a:spcBef>
                            <a:spcAft>
                              <a:spcPts val="0"/>
                            </a:spcAft>
                          </a:pPr>
                          <a:r>
                            <a:rPr lang="en-GB" sz="1100" u="sng">
                              <a:effectLst/>
                            </a:rPr>
                            <a:t>1</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fontAlgn="auto" hangingPunct="1">
                            <a:spcBef>
                              <a:spcPts val="0"/>
                            </a:spcBef>
                            <a:spcAft>
                              <a:spcPts val="0"/>
                            </a:spcAft>
                          </a:pPr>
                          <a:r>
                            <a:rPr lang="en-GB" sz="1100" u="sng">
                              <a:effectLst/>
                            </a:rPr>
                            <a:t>1</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1</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1</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1</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1</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1</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779375374"/>
                      </a:ext>
                    </a:extLst>
                  </a:tr>
                  <a:tr h="195927">
                    <a:tc>
                      <a:txBody>
                        <a:bodyPr/>
                        <a:lstStyle/>
                        <a:p>
                          <a:pPr marL="0" marR="0" algn="ctr" fontAlgn="auto" hangingPunct="1">
                            <a:spcBef>
                              <a:spcPts val="0"/>
                            </a:spcBef>
                            <a:spcAft>
                              <a:spcPts val="0"/>
                            </a:spcAft>
                          </a:pPr>
                          <a:r>
                            <a:rPr lang="en-GB" sz="1100" u="sng">
                              <a:effectLst/>
                            </a:rPr>
                            <a:t>2</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fontAlgn="auto" hangingPunct="1">
                            <a:spcBef>
                              <a:spcPts val="0"/>
                            </a:spcBef>
                            <a:spcAft>
                              <a:spcPts val="0"/>
                            </a:spcAft>
                          </a:pPr>
                          <a:r>
                            <a:rPr lang="en-GB" sz="1100" u="sng">
                              <a:effectLst/>
                            </a:rPr>
                            <a:t>1</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2</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1.5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2</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3</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4.5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860052070"/>
                      </a:ext>
                    </a:extLst>
                  </a:tr>
                  <a:tr h="195927">
                    <a:tc>
                      <a:txBody>
                        <a:bodyPr/>
                        <a:lstStyle/>
                        <a:p>
                          <a:pPr marL="0" marR="0" algn="ctr" fontAlgn="auto" hangingPunct="1">
                            <a:spcBef>
                              <a:spcPts val="0"/>
                            </a:spcBef>
                            <a:spcAft>
                              <a:spcPts val="0"/>
                            </a:spcAft>
                          </a:pPr>
                          <a:r>
                            <a:rPr lang="en-GB" sz="1100" u="sng">
                              <a:effectLst/>
                            </a:rPr>
                            <a:t>3</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fontAlgn="auto" hangingPunct="1">
                            <a:spcBef>
                              <a:spcPts val="0"/>
                            </a:spcBef>
                            <a:spcAft>
                              <a:spcPts val="0"/>
                            </a:spcAft>
                          </a:pPr>
                          <a:r>
                            <a:rPr lang="en-GB" sz="1100" u="sng">
                              <a:effectLst/>
                            </a:rPr>
                            <a:t>1</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3</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2</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2</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4</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8</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4175057444"/>
                      </a:ext>
                    </a:extLst>
                  </a:tr>
                  <a:tr h="195927">
                    <a:tc>
                      <a:txBody>
                        <a:bodyPr/>
                        <a:lstStyle/>
                        <a:p>
                          <a:pPr marL="0" marR="0" algn="ctr" fontAlgn="auto" hangingPunct="1">
                            <a:spcBef>
                              <a:spcPts val="0"/>
                            </a:spcBef>
                            <a:spcAft>
                              <a:spcPts val="0"/>
                            </a:spcAft>
                          </a:pPr>
                          <a:r>
                            <a:rPr lang="en-GB" sz="1100" u="sng">
                              <a:effectLst/>
                            </a:rPr>
                            <a:t>4</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fontAlgn="auto" hangingPunct="1">
                            <a:spcBef>
                              <a:spcPts val="0"/>
                            </a:spcBef>
                            <a:spcAft>
                              <a:spcPts val="0"/>
                            </a:spcAft>
                          </a:pPr>
                          <a:r>
                            <a:rPr lang="en-GB" sz="1100" u="sng">
                              <a:effectLst/>
                            </a:rPr>
                            <a:t>1</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4</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2.5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2</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12.5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659837700"/>
                      </a:ext>
                    </a:extLst>
                  </a:tr>
                  <a:tr h="195927">
                    <a:tc>
                      <a:txBody>
                        <a:bodyPr/>
                        <a:lstStyle/>
                        <a:p>
                          <a:pPr marL="0" marR="0" algn="ctr" fontAlgn="auto" hangingPunct="1">
                            <a:spcBef>
                              <a:spcPts val="0"/>
                            </a:spcBef>
                            <a:spcAft>
                              <a:spcPts val="0"/>
                            </a:spcAft>
                          </a:pPr>
                          <a:r>
                            <a:rPr lang="en-GB" sz="1100" u="sng">
                              <a:effectLst/>
                            </a:rPr>
                            <a:t>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fontAlgn="auto" hangingPunct="1">
                            <a:spcBef>
                              <a:spcPts val="0"/>
                            </a:spcBef>
                            <a:spcAft>
                              <a:spcPts val="0"/>
                            </a:spcAft>
                          </a:pPr>
                          <a:r>
                            <a:rPr lang="en-GB" sz="1100" u="sng">
                              <a:effectLst/>
                            </a:rPr>
                            <a:t>1</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3</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2</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6</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18</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2398472069"/>
                      </a:ext>
                    </a:extLst>
                  </a:tr>
                  <a:tr h="195927">
                    <a:tc>
                      <a:txBody>
                        <a:bodyPr/>
                        <a:lstStyle/>
                        <a:p>
                          <a:pPr marL="0" marR="0" algn="ctr" fontAlgn="auto" hangingPunct="1">
                            <a:spcBef>
                              <a:spcPts val="0"/>
                            </a:spcBef>
                            <a:spcAft>
                              <a:spcPts val="0"/>
                            </a:spcAft>
                          </a:pPr>
                          <a:r>
                            <a:rPr lang="en-GB" sz="1100" u="sng">
                              <a:effectLst/>
                            </a:rPr>
                            <a:t>6</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fontAlgn="auto" hangingPunct="1">
                            <a:spcBef>
                              <a:spcPts val="0"/>
                            </a:spcBef>
                            <a:spcAft>
                              <a:spcPts val="0"/>
                            </a:spcAft>
                          </a:pPr>
                          <a:r>
                            <a:rPr lang="en-GB" sz="1100" u="sng">
                              <a:effectLst/>
                            </a:rPr>
                            <a:t>1</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6</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3.5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2</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7</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24.5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3874878322"/>
                      </a:ext>
                    </a:extLst>
                  </a:tr>
                  <a:tr h="195927">
                    <a:tc>
                      <a:txBody>
                        <a:bodyPr/>
                        <a:lstStyle/>
                        <a:p>
                          <a:pPr marL="0" marR="0" algn="ctr" fontAlgn="auto" hangingPunct="1">
                            <a:spcBef>
                              <a:spcPts val="0"/>
                            </a:spcBef>
                            <a:spcAft>
                              <a:spcPts val="0"/>
                            </a:spcAft>
                          </a:pPr>
                          <a:r>
                            <a:rPr lang="en-GB" sz="1100" u="sng">
                              <a:effectLst/>
                            </a:rPr>
                            <a:t>7</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fontAlgn="auto" hangingPunct="1">
                            <a:spcBef>
                              <a:spcPts val="0"/>
                            </a:spcBef>
                            <a:spcAft>
                              <a:spcPts val="0"/>
                            </a:spcAft>
                          </a:pPr>
                          <a:r>
                            <a:rPr lang="en-GB" sz="1100" u="sng">
                              <a:effectLst/>
                            </a:rPr>
                            <a:t>2</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2</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2</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1</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2</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4</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210520568"/>
                      </a:ext>
                    </a:extLst>
                  </a:tr>
                  <a:tr h="195927">
                    <a:tc>
                      <a:txBody>
                        <a:bodyPr/>
                        <a:lstStyle/>
                        <a:p>
                          <a:pPr marL="0" marR="0" algn="ctr" fontAlgn="auto" hangingPunct="1">
                            <a:spcBef>
                              <a:spcPts val="0"/>
                            </a:spcBef>
                            <a:spcAft>
                              <a:spcPts val="0"/>
                            </a:spcAft>
                          </a:pPr>
                          <a:r>
                            <a:rPr lang="en-GB" sz="1100" u="sng">
                              <a:effectLst/>
                            </a:rPr>
                            <a:t>8</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fontAlgn="auto" hangingPunct="1">
                            <a:spcBef>
                              <a:spcPts val="0"/>
                            </a:spcBef>
                            <a:spcAft>
                              <a:spcPts val="0"/>
                            </a:spcAft>
                          </a:pPr>
                          <a:r>
                            <a:rPr lang="en-GB" sz="1100" u="sng">
                              <a:effectLst/>
                            </a:rPr>
                            <a:t>2</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3</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2.5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2</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12.5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3304575009"/>
                      </a:ext>
                    </a:extLst>
                  </a:tr>
                  <a:tr h="211512">
                    <a:tc>
                      <a:txBody>
                        <a:bodyPr/>
                        <a:lstStyle/>
                        <a:p>
                          <a:pPr marL="0" marR="0" algn="ctr" fontAlgn="auto" hangingPunct="1">
                            <a:spcBef>
                              <a:spcPts val="0"/>
                            </a:spcBef>
                            <a:spcAft>
                              <a:spcPts val="0"/>
                            </a:spcAft>
                          </a:pPr>
                          <a:r>
                            <a:rPr lang="en-GB" sz="1100" u="sng">
                              <a:effectLst/>
                            </a:rPr>
                            <a:t>9</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fontAlgn="auto" hangingPunct="1">
                            <a:spcBef>
                              <a:spcPts val="0"/>
                            </a:spcBef>
                            <a:spcAft>
                              <a:spcPts val="0"/>
                            </a:spcAft>
                          </a:pPr>
                          <a:r>
                            <a:rPr lang="en-GB" sz="1100" u="sng">
                              <a:effectLst/>
                            </a:rPr>
                            <a:t>2</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4</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3</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2</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6</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18</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43313762"/>
                      </a:ext>
                    </a:extLst>
                  </a:tr>
                  <a:tr h="195927">
                    <a:tc>
                      <a:txBody>
                        <a:bodyPr/>
                        <a:lstStyle/>
                        <a:p>
                          <a:pPr marL="0" marR="0" algn="ctr" fontAlgn="auto" hangingPunct="1">
                            <a:spcBef>
                              <a:spcPts val="0"/>
                            </a:spcBef>
                            <a:spcAft>
                              <a:spcPts val="0"/>
                            </a:spcAft>
                          </a:pPr>
                          <a:r>
                            <a:rPr lang="en-GB" sz="1100" u="sng">
                              <a:effectLst/>
                            </a:rPr>
                            <a:t>10</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fontAlgn="auto" hangingPunct="1">
                            <a:spcBef>
                              <a:spcPts val="0"/>
                            </a:spcBef>
                            <a:spcAft>
                              <a:spcPts val="0"/>
                            </a:spcAft>
                          </a:pPr>
                          <a:r>
                            <a:rPr lang="en-GB" sz="1100" u="sng">
                              <a:effectLst/>
                            </a:rPr>
                            <a:t>2</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3.5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2</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7</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24.5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3338439339"/>
                      </a:ext>
                    </a:extLst>
                  </a:tr>
                  <a:tr h="222644">
                    <a:tc>
                      <a:txBody>
                        <a:bodyPr/>
                        <a:lstStyle/>
                        <a:p>
                          <a:pPr marL="0" marR="0" algn="ctr" fontAlgn="auto" hangingPunct="1">
                            <a:spcBef>
                              <a:spcPts val="0"/>
                            </a:spcBef>
                            <a:spcAft>
                              <a:spcPts val="0"/>
                            </a:spcAft>
                          </a:pPr>
                          <a:r>
                            <a:rPr lang="en-GB" sz="1100" u="sng">
                              <a:effectLst/>
                            </a:rPr>
                            <a:t>11</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fontAlgn="auto" hangingPunct="1">
                            <a:spcBef>
                              <a:spcPts val="0"/>
                            </a:spcBef>
                            <a:spcAft>
                              <a:spcPts val="0"/>
                            </a:spcAft>
                          </a:pPr>
                          <a:r>
                            <a:rPr lang="en-GB" sz="1100" u="sng">
                              <a:effectLst/>
                            </a:rPr>
                            <a:t>2</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6</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4</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2</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8</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32</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3150117597"/>
                      </a:ext>
                    </a:extLst>
                  </a:tr>
                  <a:tr h="195927">
                    <a:tc>
                      <a:txBody>
                        <a:bodyPr/>
                        <a:lstStyle/>
                        <a:p>
                          <a:pPr marL="0" marR="0" algn="ctr" fontAlgn="auto" hangingPunct="1">
                            <a:spcBef>
                              <a:spcPts val="0"/>
                            </a:spcBef>
                            <a:spcAft>
                              <a:spcPts val="0"/>
                            </a:spcAft>
                          </a:pPr>
                          <a:r>
                            <a:rPr lang="en-GB" sz="1100" u="sng">
                              <a:effectLst/>
                            </a:rPr>
                            <a:t>12</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fontAlgn="auto" hangingPunct="1">
                            <a:spcBef>
                              <a:spcPts val="0"/>
                            </a:spcBef>
                            <a:spcAft>
                              <a:spcPts val="0"/>
                            </a:spcAft>
                          </a:pPr>
                          <a:r>
                            <a:rPr lang="en-GB" sz="1100" u="sng">
                              <a:effectLst/>
                            </a:rPr>
                            <a:t>3</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3</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3</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1</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3</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9</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3608829006"/>
                      </a:ext>
                    </a:extLst>
                  </a:tr>
                  <a:tr h="195927">
                    <a:tc>
                      <a:txBody>
                        <a:bodyPr/>
                        <a:lstStyle/>
                        <a:p>
                          <a:pPr marL="0" marR="0" algn="ctr" fontAlgn="auto" hangingPunct="1">
                            <a:spcBef>
                              <a:spcPts val="0"/>
                            </a:spcBef>
                            <a:spcAft>
                              <a:spcPts val="0"/>
                            </a:spcAft>
                          </a:pPr>
                          <a:r>
                            <a:rPr lang="en-GB" sz="1100" u="sng">
                              <a:effectLst/>
                            </a:rPr>
                            <a:t>13</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fontAlgn="auto" hangingPunct="1">
                            <a:spcBef>
                              <a:spcPts val="0"/>
                            </a:spcBef>
                            <a:spcAft>
                              <a:spcPts val="0"/>
                            </a:spcAft>
                          </a:pPr>
                          <a:r>
                            <a:rPr lang="en-GB" sz="1100" u="sng">
                              <a:effectLst/>
                            </a:rPr>
                            <a:t>3</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4</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3.5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2</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7</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24.5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719258981"/>
                      </a:ext>
                    </a:extLst>
                  </a:tr>
                  <a:tr h="195927">
                    <a:tc>
                      <a:txBody>
                        <a:bodyPr/>
                        <a:lstStyle/>
                        <a:p>
                          <a:pPr marL="0" marR="0" algn="ctr" fontAlgn="auto" hangingPunct="1">
                            <a:spcBef>
                              <a:spcPts val="0"/>
                            </a:spcBef>
                            <a:spcAft>
                              <a:spcPts val="0"/>
                            </a:spcAft>
                          </a:pPr>
                          <a:r>
                            <a:rPr lang="en-GB" sz="1100" u="sng">
                              <a:effectLst/>
                            </a:rPr>
                            <a:t>14</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fontAlgn="auto" hangingPunct="1">
                            <a:spcBef>
                              <a:spcPts val="0"/>
                            </a:spcBef>
                            <a:spcAft>
                              <a:spcPts val="0"/>
                            </a:spcAft>
                          </a:pPr>
                          <a:r>
                            <a:rPr lang="en-GB" sz="1100" u="sng">
                              <a:effectLst/>
                            </a:rPr>
                            <a:t>3</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4</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2</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8</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32</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2877548776"/>
                      </a:ext>
                    </a:extLst>
                  </a:tr>
                  <a:tr h="211512">
                    <a:tc>
                      <a:txBody>
                        <a:bodyPr/>
                        <a:lstStyle/>
                        <a:p>
                          <a:pPr marL="0" marR="0" algn="ctr" fontAlgn="auto" hangingPunct="1">
                            <a:spcBef>
                              <a:spcPts val="0"/>
                            </a:spcBef>
                            <a:spcAft>
                              <a:spcPts val="0"/>
                            </a:spcAft>
                          </a:pPr>
                          <a:r>
                            <a:rPr lang="en-GB" sz="1100" u="sng">
                              <a:effectLst/>
                            </a:rPr>
                            <a:t>15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fontAlgn="auto" hangingPunct="1">
                            <a:spcBef>
                              <a:spcPts val="0"/>
                            </a:spcBef>
                            <a:spcAft>
                              <a:spcPts val="0"/>
                            </a:spcAft>
                          </a:pPr>
                          <a:r>
                            <a:rPr lang="en-GB" sz="1100" u="sng">
                              <a:effectLst/>
                            </a:rPr>
                            <a:t>3</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6</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4.5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2</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9</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40.5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827975071"/>
                      </a:ext>
                    </a:extLst>
                  </a:tr>
                  <a:tr h="195927">
                    <a:tc>
                      <a:txBody>
                        <a:bodyPr/>
                        <a:lstStyle/>
                        <a:p>
                          <a:pPr marL="0" marR="0" algn="ctr" fontAlgn="auto" hangingPunct="1">
                            <a:spcBef>
                              <a:spcPts val="0"/>
                            </a:spcBef>
                            <a:spcAft>
                              <a:spcPts val="0"/>
                            </a:spcAft>
                          </a:pPr>
                          <a:r>
                            <a:rPr lang="en-GB" sz="1100" u="sng">
                              <a:effectLst/>
                            </a:rPr>
                            <a:t>16</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fontAlgn="auto" hangingPunct="1">
                            <a:spcBef>
                              <a:spcPts val="0"/>
                            </a:spcBef>
                            <a:spcAft>
                              <a:spcPts val="0"/>
                            </a:spcAft>
                          </a:pPr>
                          <a:r>
                            <a:rPr lang="en-GB" sz="1100" u="sng">
                              <a:effectLst/>
                            </a:rPr>
                            <a:t>4</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4</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4</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1</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4</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16</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4035464365"/>
                      </a:ext>
                    </a:extLst>
                  </a:tr>
                  <a:tr h="195927">
                    <a:tc>
                      <a:txBody>
                        <a:bodyPr/>
                        <a:lstStyle/>
                        <a:p>
                          <a:pPr marL="0" marR="0" algn="ctr" fontAlgn="auto" hangingPunct="1">
                            <a:spcBef>
                              <a:spcPts val="0"/>
                            </a:spcBef>
                            <a:spcAft>
                              <a:spcPts val="0"/>
                            </a:spcAft>
                          </a:pPr>
                          <a:r>
                            <a:rPr lang="en-GB" sz="1100" u="sng">
                              <a:effectLst/>
                            </a:rPr>
                            <a:t>17</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fontAlgn="auto" hangingPunct="1">
                            <a:spcBef>
                              <a:spcPts val="0"/>
                            </a:spcBef>
                            <a:spcAft>
                              <a:spcPts val="0"/>
                            </a:spcAft>
                          </a:pPr>
                          <a:r>
                            <a:rPr lang="en-GB" sz="1100" u="sng">
                              <a:effectLst/>
                            </a:rPr>
                            <a:t>4</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4.5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2</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9</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40.5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3246810748"/>
                      </a:ext>
                    </a:extLst>
                  </a:tr>
                  <a:tr h="195927">
                    <a:tc>
                      <a:txBody>
                        <a:bodyPr/>
                        <a:lstStyle/>
                        <a:p>
                          <a:pPr marL="0" marR="0" algn="ctr" fontAlgn="auto" hangingPunct="1">
                            <a:spcBef>
                              <a:spcPts val="0"/>
                            </a:spcBef>
                            <a:spcAft>
                              <a:spcPts val="0"/>
                            </a:spcAft>
                          </a:pPr>
                          <a:r>
                            <a:rPr lang="en-GB" sz="1100" u="sng">
                              <a:effectLst/>
                            </a:rPr>
                            <a:t>18</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fontAlgn="auto" hangingPunct="1">
                            <a:spcBef>
                              <a:spcPts val="0"/>
                            </a:spcBef>
                            <a:spcAft>
                              <a:spcPts val="0"/>
                            </a:spcAft>
                          </a:pPr>
                          <a:r>
                            <a:rPr lang="en-GB" sz="1100" u="sng">
                              <a:effectLst/>
                            </a:rPr>
                            <a:t>4</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6</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2</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10</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50</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269031387"/>
                      </a:ext>
                    </a:extLst>
                  </a:tr>
                  <a:tr h="195927">
                    <a:tc>
                      <a:txBody>
                        <a:bodyPr/>
                        <a:lstStyle/>
                        <a:p>
                          <a:pPr marL="0" marR="0" algn="ctr" fontAlgn="auto" hangingPunct="1">
                            <a:spcBef>
                              <a:spcPts val="0"/>
                            </a:spcBef>
                            <a:spcAft>
                              <a:spcPts val="0"/>
                            </a:spcAft>
                          </a:pPr>
                          <a:r>
                            <a:rPr lang="en-GB" sz="1100" u="sng">
                              <a:effectLst/>
                            </a:rPr>
                            <a:t>19</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fontAlgn="auto" hangingPunct="1">
                            <a:spcBef>
                              <a:spcPts val="0"/>
                            </a:spcBef>
                            <a:spcAft>
                              <a:spcPts val="0"/>
                            </a:spcAft>
                          </a:pPr>
                          <a:r>
                            <a:rPr lang="en-GB" sz="1100" u="sng">
                              <a:effectLst/>
                            </a:rPr>
                            <a:t>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1</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25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390617399"/>
                      </a:ext>
                    </a:extLst>
                  </a:tr>
                  <a:tr h="195927">
                    <a:tc>
                      <a:txBody>
                        <a:bodyPr/>
                        <a:lstStyle/>
                        <a:p>
                          <a:pPr marL="0" marR="0" algn="ctr" fontAlgn="auto" hangingPunct="1">
                            <a:spcBef>
                              <a:spcPts val="0"/>
                            </a:spcBef>
                            <a:spcAft>
                              <a:spcPts val="0"/>
                            </a:spcAft>
                          </a:pPr>
                          <a:r>
                            <a:rPr lang="en-GB" sz="1100" u="sng">
                              <a:effectLst/>
                            </a:rPr>
                            <a:t>20</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fontAlgn="auto" hangingPunct="1">
                            <a:spcBef>
                              <a:spcPts val="0"/>
                            </a:spcBef>
                            <a:spcAft>
                              <a:spcPts val="0"/>
                            </a:spcAft>
                          </a:pPr>
                          <a:r>
                            <a:rPr lang="en-GB" sz="1100" u="sng">
                              <a:effectLst/>
                            </a:rPr>
                            <a:t>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6</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5.5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2</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11</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60.5</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2220495443"/>
                      </a:ext>
                    </a:extLst>
                  </a:tr>
                  <a:tr h="195927">
                    <a:tc>
                      <a:txBody>
                        <a:bodyPr/>
                        <a:lstStyle/>
                        <a:p>
                          <a:pPr marL="0" marR="0" algn="ctr" fontAlgn="auto" hangingPunct="1">
                            <a:spcBef>
                              <a:spcPts val="0"/>
                            </a:spcBef>
                            <a:spcAft>
                              <a:spcPts val="0"/>
                            </a:spcAft>
                          </a:pPr>
                          <a:r>
                            <a:rPr lang="en-GB" sz="1100" u="sng">
                              <a:effectLst/>
                            </a:rPr>
                            <a:t> </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fontAlgn="auto" hangingPunct="1">
                            <a:spcBef>
                              <a:spcPts val="0"/>
                            </a:spcBef>
                            <a:spcAft>
                              <a:spcPts val="0"/>
                            </a:spcAft>
                          </a:pPr>
                          <a:r>
                            <a:rPr lang="en-GB" sz="1100" u="sng">
                              <a:effectLst/>
                            </a:rPr>
                            <a:t>6</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6</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6</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1</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a:effectLst/>
                            </a:rPr>
                            <a:t>6</a:t>
                          </a:r>
                          <a:endParaRPr lang="en-GB" sz="1100" u="sng">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spcBef>
                              <a:spcPts val="0"/>
                            </a:spcBef>
                            <a:spcAft>
                              <a:spcPts val="0"/>
                            </a:spcAft>
                          </a:pPr>
                          <a:r>
                            <a:rPr lang="en-GB" sz="1100" u="sng" dirty="0">
                              <a:effectLst/>
                            </a:rPr>
                            <a:t>36</a:t>
                          </a:r>
                          <a:endParaRPr lang="en-GB" sz="1100" u="sng" dirty="0">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91827097"/>
                      </a:ext>
                    </a:extLst>
                  </a:tr>
                </a:tbl>
              </a:graphicData>
            </a:graphic>
          </p:graphicFrame>
        </mc:Fallback>
      </mc:AlternateContent>
    </p:spTree>
    <p:extLst>
      <p:ext uri="{BB962C8B-B14F-4D97-AF65-F5344CB8AC3E}">
        <p14:creationId xmlns:p14="http://schemas.microsoft.com/office/powerpoint/2010/main" val="1251020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3B0623-B342-4360-9EDD-952C8EC01B26}"/>
              </a:ext>
            </a:extLst>
          </p:cNvPr>
          <p:cNvSpPr>
            <a:spLocks noGrp="1"/>
          </p:cNvSpPr>
          <p:nvPr>
            <p:ph type="ctrTitle"/>
          </p:nvPr>
        </p:nvSpPr>
        <p:spPr/>
        <p:txBody>
          <a:bodyPr/>
          <a:lstStyle/>
          <a:p>
            <a:r>
              <a:rPr lang="en-GB" dirty="0"/>
              <a:t>Example 4.5 (3/7)</a:t>
            </a:r>
          </a:p>
        </p:txBody>
      </p:sp>
      <p:sp>
        <p:nvSpPr>
          <p:cNvPr id="3" name="Slide Number Placeholder 2">
            <a:extLst>
              <a:ext uri="{FF2B5EF4-FFF2-40B4-BE49-F238E27FC236}">
                <a16:creationId xmlns:a16="http://schemas.microsoft.com/office/drawing/2014/main" id="{CC4A94C0-84F8-48DC-9BE8-AF559A09CB1D}"/>
              </a:ext>
            </a:extLst>
          </p:cNvPr>
          <p:cNvSpPr>
            <a:spLocks noGrp="1"/>
          </p:cNvSpPr>
          <p:nvPr>
            <p:ph type="sldNum" sz="quarter" idx="10"/>
          </p:nvPr>
        </p:nvSpPr>
        <p:spPr/>
        <p:txBody>
          <a:bodyPr/>
          <a:lstStyle/>
          <a:p>
            <a:pPr>
              <a:defRPr/>
            </a:pPr>
            <a:fld id="{B2A17A9D-C4E7-4BDD-89C0-ED51AD2FDA9D}" type="slidenum">
              <a:rPr lang="en-GB" smtClean="0"/>
              <a:pPr>
                <a:defRPr/>
              </a:pPr>
              <a:t>12</a:t>
            </a:fld>
            <a:endParaRPr lang="en-GB" dirty="0"/>
          </a:p>
        </p:txBody>
      </p:sp>
      <p:sp>
        <p:nvSpPr>
          <p:cNvPr id="4" name="Footer Placeholder 3">
            <a:extLst>
              <a:ext uri="{FF2B5EF4-FFF2-40B4-BE49-F238E27FC236}">
                <a16:creationId xmlns:a16="http://schemas.microsoft.com/office/drawing/2014/main" id="{B5E32E09-DCDD-473B-BAA4-57CE946F3E5E}"/>
              </a:ext>
            </a:extLst>
          </p:cNvPr>
          <p:cNvSpPr>
            <a:spLocks noGrp="1"/>
          </p:cNvSpPr>
          <p:nvPr>
            <p:ph type="ftr" sz="quarter" idx="11"/>
          </p:nvPr>
        </p:nvSpPr>
        <p:spPr/>
        <p:txBody>
          <a:bodyPr/>
          <a:lstStyle/>
          <a:p>
            <a:pPr>
              <a:defRPr/>
            </a:pPr>
            <a:r>
              <a:rPr lang="en-GB"/>
              <a:t>Glyn Davis &amp; Branko Pecar</a:t>
            </a:r>
            <a:endParaRPr lang="en-GB" b="0"/>
          </a:p>
        </p:txBody>
      </p:sp>
      <p:sp>
        <p:nvSpPr>
          <p:cNvPr id="6" name="Rectangle 5">
            <a:extLst>
              <a:ext uri="{FF2B5EF4-FFF2-40B4-BE49-F238E27FC236}">
                <a16:creationId xmlns:a16="http://schemas.microsoft.com/office/drawing/2014/main" id="{1D11F567-4510-4827-81E5-95944FAF352D}"/>
              </a:ext>
            </a:extLst>
          </p:cNvPr>
          <p:cNvSpPr/>
          <p:nvPr/>
        </p:nvSpPr>
        <p:spPr>
          <a:xfrm>
            <a:off x="428624" y="1268760"/>
            <a:ext cx="8175823" cy="1200329"/>
          </a:xfrm>
          <a:prstGeom prst="rect">
            <a:avLst/>
          </a:prstGeom>
        </p:spPr>
        <p:txBody>
          <a:bodyPr wrap="square">
            <a:spAutoFit/>
          </a:bodyPr>
          <a:lstStyle/>
          <a:p>
            <a:r>
              <a:rPr lang="en-GB" dirty="0">
                <a:latin typeface="Calibri" panose="020F0502020204030204" pitchFamily="34" charset="0"/>
                <a:ea typeface="Times New Roman" panose="02020603050405020304" pitchFamily="18" charset="0"/>
              </a:rPr>
              <a:t>We can calculate the mean of these sample means and corresponding standard deviation of the sample means using the table 4.3 frequency distribution. For example,  sample pair (2, 6) the sample mean is equal to 4. The frequency of the (2, 6) occurs twice given we can have (2, 6) or (6, 2).</a:t>
            </a:r>
            <a:endParaRPr lang="en-GB" dirty="0"/>
          </a:p>
        </p:txBody>
      </p:sp>
      <mc:AlternateContent xmlns:mc="http://schemas.openxmlformats.org/markup-compatibility/2006" xmlns:a14="http://schemas.microsoft.com/office/drawing/2010/main">
        <mc:Choice Requires="a14">
          <p:sp>
            <p:nvSpPr>
              <p:cNvPr id="7" name="Rectangle 6">
                <a:extLst>
                  <a:ext uri="{FF2B5EF4-FFF2-40B4-BE49-F238E27FC236}">
                    <a16:creationId xmlns:a16="http://schemas.microsoft.com/office/drawing/2014/main" id="{365B64BB-7113-4745-962E-2B1AD2D7A9CB}"/>
                  </a:ext>
                </a:extLst>
              </p:cNvPr>
              <p:cNvSpPr/>
              <p:nvPr/>
            </p:nvSpPr>
            <p:spPr>
              <a:xfrm>
                <a:off x="500034" y="2669968"/>
                <a:ext cx="8175823" cy="3173433"/>
              </a:xfrm>
              <a:prstGeom prst="rect">
                <a:avLst/>
              </a:prstGeom>
              <a:solidFill>
                <a:schemeClr val="accent2">
                  <a:lumMod val="20000"/>
                  <a:lumOff val="80000"/>
                </a:schemeClr>
              </a:solidFill>
            </p:spPr>
            <p:txBody>
              <a:bodyPr wrap="square">
                <a:spAutoFit/>
              </a:bodyPr>
              <a:lstStyle/>
              <a:p>
                <a:pPr marL="457200" marR="0" algn="just" hangingPunct="0">
                  <a:spcBef>
                    <a:spcPts val="0"/>
                  </a:spcBef>
                  <a:spcAft>
                    <a:spcPts val="0"/>
                  </a:spcAft>
                </a:pPr>
                <a:r>
                  <a:rPr lang="en-GB" sz="1800" dirty="0">
                    <a:effectLst/>
                    <a:latin typeface="Calibri" panose="020F0502020204030204" pitchFamily="34" charset="0"/>
                    <a:ea typeface="Times New Roman" panose="02020603050405020304" pitchFamily="18" charset="0"/>
                    <a:cs typeface="Calibri" panose="020F0502020204030204" pitchFamily="34" charset="0"/>
                    <a:sym typeface="Symbol" panose="05050102010706020507" pitchFamily="18" charset="2"/>
                  </a:rPr>
                  <a:t></a:t>
                </a:r>
                <a:r>
                  <a:rPr lang="en-GB" sz="1800" dirty="0">
                    <a:effectLst/>
                    <a:latin typeface="Calibri" panose="020F0502020204030204" pitchFamily="34" charset="0"/>
                    <a:ea typeface="Times New Roman" panose="02020603050405020304" pitchFamily="18" charset="0"/>
                    <a:cs typeface="Calibri" panose="020F0502020204030204" pitchFamily="34" charset="0"/>
                  </a:rPr>
                  <a:t> f = 36</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marR="0" algn="just" hangingPunct="0">
                  <a:spcBef>
                    <a:spcPts val="0"/>
                  </a:spcBef>
                  <a:spcAft>
                    <a:spcPts val="0"/>
                  </a:spcAft>
                </a:pPr>
                <a:r>
                  <a:rPr lang="en-GB" sz="1800" dirty="0">
                    <a:effectLst/>
                    <a:latin typeface="Calibri" panose="020F0502020204030204" pitchFamily="34" charset="0"/>
                    <a:ea typeface="Times New Roman" panose="02020603050405020304" pitchFamily="18" charset="0"/>
                    <a:cs typeface="Calibri" panose="020F0502020204030204" pitchFamily="34" charset="0"/>
                    <a:sym typeface="Symbol" panose="05050102010706020507" pitchFamily="18" charset="2"/>
                  </a:rPr>
                  <a:t></a:t>
                </a:r>
                <a:r>
                  <a:rPr lang="en-GB" sz="1800" dirty="0">
                    <a:effectLst/>
                    <a:latin typeface="Calibri" panose="020F0502020204030204" pitchFamily="34" charset="0"/>
                    <a:ea typeface="Times New Roman" panose="02020603050405020304" pitchFamily="18" charset="0"/>
                    <a:cs typeface="Calibri" panose="020F0502020204030204" pitchFamily="34" charset="0"/>
                  </a:rPr>
                  <a:t> f X = 126</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marR="0" algn="just" hangingPunct="0">
                  <a:spcBef>
                    <a:spcPts val="0"/>
                  </a:spcBef>
                  <a:spcAft>
                    <a:spcPts val="0"/>
                  </a:spcAft>
                </a:pPr>
                <a:r>
                  <a:rPr lang="en-GB" sz="1800" dirty="0">
                    <a:effectLst/>
                    <a:latin typeface="Calibri" panose="020F0502020204030204" pitchFamily="34" charset="0"/>
                    <a:ea typeface="Times New Roman" panose="02020603050405020304" pitchFamily="18" charset="0"/>
                    <a:cs typeface="Calibri" panose="020F0502020204030204" pitchFamily="34" charset="0"/>
                    <a:sym typeface="Symbol" panose="05050102010706020507" pitchFamily="18" charset="2"/>
                  </a:rPr>
                  <a:t></a:t>
                </a:r>
                <a:r>
                  <a:rPr lang="en-GB" sz="1800" dirty="0">
                    <a:effectLst/>
                    <a:latin typeface="Calibri" panose="020F0502020204030204" pitchFamily="34" charset="0"/>
                    <a:ea typeface="Times New Roman" panose="02020603050405020304" pitchFamily="18" charset="0"/>
                    <a:cs typeface="Calibri" panose="020F0502020204030204" pitchFamily="34" charset="0"/>
                  </a:rPr>
                  <a:t> f X</a:t>
                </a:r>
                <a:r>
                  <a:rPr lang="en-GB" sz="1800" baseline="30000" dirty="0">
                    <a:effectLst/>
                    <a:latin typeface="Calibri" panose="020F0502020204030204" pitchFamily="34" charset="0"/>
                    <a:ea typeface="Times New Roman" panose="02020603050405020304" pitchFamily="18" charset="0"/>
                    <a:cs typeface="Calibri" panose="020F0502020204030204" pitchFamily="34" charset="0"/>
                  </a:rPr>
                  <a:t>2</a:t>
                </a:r>
                <a:r>
                  <a:rPr lang="en-GB" sz="1800" dirty="0">
                    <a:effectLst/>
                    <a:latin typeface="Calibri" panose="020F0502020204030204" pitchFamily="34" charset="0"/>
                    <a:ea typeface="Times New Roman" panose="02020603050405020304" pitchFamily="18" charset="0"/>
                    <a:cs typeface="Calibri" panose="020F0502020204030204" pitchFamily="34" charset="0"/>
                  </a:rPr>
                  <a:t> = 493.5</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marR="0" algn="just" hangingPunct="0">
                  <a:spcBef>
                    <a:spcPts val="0"/>
                  </a:spcBef>
                  <a:spcAft>
                    <a:spcPts val="0"/>
                  </a:spcAft>
                </a:pPr>
                <a14:m>
                  <m:oMathPara xmlns:m="http://schemas.openxmlformats.org/officeDocument/2006/math">
                    <m:oMathParaPr>
                      <m:jc m:val="left"/>
                    </m:oMathParaPr>
                    <m:oMath xmlns:m="http://schemas.openxmlformats.org/officeDocument/2006/math">
                      <m:r>
                        <m:rPr>
                          <m:nor/>
                        </m:rPr>
                        <a:rPr lang="en-GB" sz="1800" smtClean="0">
                          <a:solidFill>
                            <a:srgbClr val="FF0000"/>
                          </a:solidFill>
                          <a:effectLst/>
                          <a:latin typeface="Cambria Math" panose="02040503050406030204" pitchFamily="18" charset="0"/>
                          <a:ea typeface="Times New Roman" panose="02020603050405020304" pitchFamily="18" charset="0"/>
                          <a:cs typeface="Calibri" panose="020F0502020204030204" pitchFamily="34" charset="0"/>
                        </a:rPr>
                        <m:t>Mean</m:t>
                      </m:r>
                      <m:r>
                        <m:rPr>
                          <m:nor/>
                        </m:rPr>
                        <a:rPr lang="en-GB" sz="1800" smtClean="0">
                          <a:solidFill>
                            <a:srgbClr val="FF0000"/>
                          </a:solidFill>
                          <a:effectLst/>
                          <a:latin typeface="Cambria Math" panose="02040503050406030204" pitchFamily="18" charset="0"/>
                          <a:ea typeface="Times New Roman" panose="02020603050405020304" pitchFamily="18" charset="0"/>
                          <a:cs typeface="Calibri" panose="020F0502020204030204" pitchFamily="34" charset="0"/>
                        </a:rPr>
                        <m:t> </m:t>
                      </m:r>
                      <m:r>
                        <m:rPr>
                          <m:nor/>
                        </m:rPr>
                        <a:rPr lang="en-GB" sz="1800" smtClean="0">
                          <a:solidFill>
                            <a:srgbClr val="FF0000"/>
                          </a:solidFill>
                          <a:effectLst/>
                          <a:latin typeface="Cambria Math" panose="02040503050406030204" pitchFamily="18" charset="0"/>
                          <a:ea typeface="Times New Roman" panose="02020603050405020304" pitchFamily="18" charset="0"/>
                          <a:cs typeface="Calibri" panose="020F0502020204030204" pitchFamily="34" charset="0"/>
                        </a:rPr>
                        <m:t>of</m:t>
                      </m:r>
                      <m:r>
                        <m:rPr>
                          <m:nor/>
                        </m:rPr>
                        <a:rPr lang="en-GB" sz="1800" smtClean="0">
                          <a:solidFill>
                            <a:srgbClr val="FF0000"/>
                          </a:solidFill>
                          <a:effectLst/>
                          <a:latin typeface="Cambria Math" panose="02040503050406030204" pitchFamily="18" charset="0"/>
                          <a:ea typeface="Times New Roman" panose="02020603050405020304" pitchFamily="18" charset="0"/>
                          <a:cs typeface="Calibri" panose="020F0502020204030204" pitchFamily="34" charset="0"/>
                        </a:rPr>
                        <m:t> </m:t>
                      </m:r>
                      <m:r>
                        <m:rPr>
                          <m:nor/>
                        </m:rPr>
                        <a:rPr lang="en-GB" sz="1800" smtClean="0">
                          <a:solidFill>
                            <a:srgbClr val="FF0000"/>
                          </a:solidFill>
                          <a:effectLst/>
                          <a:latin typeface="Cambria Math" panose="02040503050406030204" pitchFamily="18" charset="0"/>
                          <a:ea typeface="Times New Roman" panose="02020603050405020304" pitchFamily="18" charset="0"/>
                          <a:cs typeface="Calibri" panose="020F0502020204030204" pitchFamily="34" charset="0"/>
                        </a:rPr>
                        <m:t>the</m:t>
                      </m:r>
                      <m:r>
                        <m:rPr>
                          <m:nor/>
                        </m:rPr>
                        <a:rPr lang="en-GB" sz="1800" smtClean="0">
                          <a:solidFill>
                            <a:srgbClr val="FF0000"/>
                          </a:solidFill>
                          <a:effectLst/>
                          <a:latin typeface="Cambria Math" panose="02040503050406030204" pitchFamily="18" charset="0"/>
                          <a:ea typeface="Times New Roman" panose="02020603050405020304" pitchFamily="18" charset="0"/>
                          <a:cs typeface="Calibri" panose="020F0502020204030204" pitchFamily="34" charset="0"/>
                        </a:rPr>
                        <m:t> </m:t>
                      </m:r>
                      <m:r>
                        <m:rPr>
                          <m:nor/>
                        </m:rPr>
                        <a:rPr lang="en-GB" sz="1800" b="0" i="0" smtClean="0">
                          <a:solidFill>
                            <a:srgbClr val="FF0000"/>
                          </a:solidFill>
                          <a:effectLst/>
                          <a:latin typeface="Cambria Math" panose="02040503050406030204" pitchFamily="18" charset="0"/>
                          <a:ea typeface="Times New Roman" panose="02020603050405020304" pitchFamily="18" charset="0"/>
                          <a:cs typeface="Calibri" panose="020F0502020204030204" pitchFamily="34" charset="0"/>
                        </a:rPr>
                        <m:t>sample</m:t>
                      </m:r>
                      <m:r>
                        <m:rPr>
                          <m:nor/>
                        </m:rPr>
                        <a:rPr lang="en-GB" sz="1800" b="0" i="0" smtClean="0">
                          <a:solidFill>
                            <a:srgbClr val="FF0000"/>
                          </a:solidFill>
                          <a:effectLst/>
                          <a:latin typeface="Cambria Math" panose="02040503050406030204" pitchFamily="18" charset="0"/>
                          <a:ea typeface="Times New Roman" panose="02020603050405020304" pitchFamily="18" charset="0"/>
                          <a:cs typeface="Calibri" panose="020F0502020204030204" pitchFamily="34" charset="0"/>
                        </a:rPr>
                        <m:t> </m:t>
                      </m:r>
                      <m:r>
                        <m:rPr>
                          <m:nor/>
                        </m:rPr>
                        <a:rPr lang="en-GB" sz="1800" smtClean="0">
                          <a:solidFill>
                            <a:srgbClr val="FF0000"/>
                          </a:solidFill>
                          <a:effectLst/>
                          <a:latin typeface="Cambria Math" panose="02040503050406030204" pitchFamily="18" charset="0"/>
                          <a:ea typeface="Times New Roman" panose="02020603050405020304" pitchFamily="18" charset="0"/>
                          <a:cs typeface="Calibri" panose="020F0502020204030204" pitchFamily="34" charset="0"/>
                        </a:rPr>
                        <m:t>means</m:t>
                      </m:r>
                      <m:r>
                        <m:rPr>
                          <m:nor/>
                        </m:rPr>
                        <a:rPr lang="en-GB" sz="1800">
                          <a:effectLst/>
                          <a:latin typeface="Cambria Math" panose="02040503050406030204" pitchFamily="18" charset="0"/>
                          <a:ea typeface="Times New Roman" panose="02020603050405020304" pitchFamily="18" charset="0"/>
                          <a:cs typeface="Calibri" panose="020F0502020204030204" pitchFamily="34" charset="0"/>
                        </a:rPr>
                        <m:t>  </m:t>
                      </m:r>
                      <m:acc>
                        <m:accPr>
                          <m:chr m:val="̿"/>
                          <m:ctrlPr>
                            <a:rPr lang="en-GB" sz="1800" i="1">
                              <a:effectLst/>
                              <a:latin typeface="Cambria Math" panose="02040503050406030204" pitchFamily="18" charset="0"/>
                              <a:ea typeface="Times New Roman" panose="02020603050405020304" pitchFamily="18" charset="0"/>
                              <a:cs typeface="Calibri" panose="020F0502020204030204" pitchFamily="34" charset="0"/>
                            </a:rPr>
                          </m:ctrlPr>
                        </m:accPr>
                        <m:e>
                          <m:r>
                            <a:rPr lang="en-GB" sz="1800" i="1">
                              <a:effectLst/>
                              <a:latin typeface="Cambria Math" panose="02040503050406030204" pitchFamily="18" charset="0"/>
                              <a:ea typeface="Times New Roman" panose="02020603050405020304" pitchFamily="18" charset="0"/>
                              <a:cs typeface="Calibri" panose="020F0502020204030204" pitchFamily="34" charset="0"/>
                            </a:rPr>
                            <m:t>𝑋</m:t>
                          </m:r>
                        </m:e>
                      </m:acc>
                      <m:r>
                        <m:rPr>
                          <m:nor/>
                        </m:rPr>
                        <a:rPr lang="en-GB" sz="1800">
                          <a:effectLst/>
                          <a:latin typeface="Cambria Math" panose="02040503050406030204" pitchFamily="18" charset="0"/>
                          <a:ea typeface="Times New Roman" panose="02020603050405020304" pitchFamily="18" charset="0"/>
                          <a:cs typeface="Calibri" panose="020F0502020204030204" pitchFamily="34" charset="0"/>
                        </a:rPr>
                        <m:t>= </m:t>
                      </m:r>
                      <m:f>
                        <m:fPr>
                          <m:ctrlPr>
                            <a:rPr lang="en-GB" sz="1800" i="1">
                              <a:effectLst/>
                              <a:latin typeface="Cambria Math" panose="02040503050406030204" pitchFamily="18" charset="0"/>
                              <a:ea typeface="Times New Roman" panose="02020603050405020304" pitchFamily="18" charset="0"/>
                              <a:cs typeface="Calibri" panose="020F0502020204030204" pitchFamily="34" charset="0"/>
                            </a:rPr>
                          </m:ctrlPr>
                        </m:fPr>
                        <m:num>
                          <m:nary>
                            <m:naryPr>
                              <m:chr m:val="∑"/>
                              <m:limLoc m:val="undOvr"/>
                              <m:subHide m:val="on"/>
                              <m:supHide m:val="on"/>
                              <m:ctrlPr>
                                <a:rPr lang="en-GB" sz="1800" i="1">
                                  <a:effectLst/>
                                  <a:latin typeface="Cambria Math" panose="02040503050406030204" pitchFamily="18" charset="0"/>
                                  <a:ea typeface="Times New Roman" panose="02020603050405020304" pitchFamily="18" charset="0"/>
                                  <a:cs typeface="Calibri" panose="020F0502020204030204" pitchFamily="34" charset="0"/>
                                </a:rPr>
                              </m:ctrlPr>
                            </m:naryPr>
                            <m:sub/>
                            <m:sup/>
                            <m:e>
                              <m:acc>
                                <m:accPr>
                                  <m:chr m:val="̅"/>
                                  <m:ctrlPr>
                                    <a:rPr lang="en-GB" sz="1800" i="1">
                                      <a:effectLst/>
                                      <a:latin typeface="Cambria Math" panose="02040503050406030204" pitchFamily="18" charset="0"/>
                                      <a:ea typeface="Times New Roman" panose="02020603050405020304" pitchFamily="18" charset="0"/>
                                      <a:cs typeface="Calibri" panose="020F0502020204030204" pitchFamily="34" charset="0"/>
                                    </a:rPr>
                                  </m:ctrlPr>
                                </m:accPr>
                                <m:e>
                                  <m:r>
                                    <m:rPr>
                                      <m:nor/>
                                    </m:rPr>
                                    <a:rPr lang="en-GB" sz="1800">
                                      <a:effectLst/>
                                      <a:latin typeface="Cambria Math" panose="02040503050406030204" pitchFamily="18" charset="0"/>
                                      <a:ea typeface="Times New Roman" panose="02020603050405020304" pitchFamily="18" charset="0"/>
                                      <a:cs typeface="Calibri" panose="020F0502020204030204" pitchFamily="34" charset="0"/>
                                    </a:rPr>
                                    <m:t>X</m:t>
                                  </m:r>
                                </m:e>
                              </m:acc>
                            </m:e>
                          </m:nary>
                        </m:num>
                        <m:den>
                          <m:nary>
                            <m:naryPr>
                              <m:chr m:val="∑"/>
                              <m:limLoc m:val="undOvr"/>
                              <m:subHide m:val="on"/>
                              <m:supHide m:val="on"/>
                              <m:ctrlPr>
                                <a:rPr lang="en-GB" sz="1800" i="1">
                                  <a:effectLst/>
                                  <a:latin typeface="Cambria Math" panose="02040503050406030204" pitchFamily="18" charset="0"/>
                                  <a:ea typeface="Times New Roman" panose="02020603050405020304" pitchFamily="18" charset="0"/>
                                  <a:cs typeface="Calibri" panose="020F0502020204030204" pitchFamily="34" charset="0"/>
                                </a:rPr>
                              </m:ctrlPr>
                            </m:naryPr>
                            <m:sub/>
                            <m:sup/>
                            <m:e>
                              <m:r>
                                <m:rPr>
                                  <m:nor/>
                                </m:rPr>
                                <a:rPr lang="en-GB" sz="1800">
                                  <a:effectLst/>
                                  <a:latin typeface="Cambria Math" panose="02040503050406030204" pitchFamily="18" charset="0"/>
                                  <a:ea typeface="Times New Roman" panose="02020603050405020304" pitchFamily="18" charset="0"/>
                                  <a:cs typeface="Calibri" panose="020F0502020204030204" pitchFamily="34" charset="0"/>
                                </a:rPr>
                                <m:t>f</m:t>
                              </m:r>
                            </m:e>
                          </m:nary>
                        </m:den>
                      </m:f>
                      <m:r>
                        <m:rPr>
                          <m:nor/>
                        </m:rPr>
                        <a:rPr lang="en-GB" sz="1800">
                          <a:effectLst/>
                          <a:latin typeface="Cambria Math" panose="02040503050406030204" pitchFamily="18" charset="0"/>
                          <a:ea typeface="Times New Roman" panose="02020603050405020304" pitchFamily="18" charset="0"/>
                          <a:cs typeface="Calibri" panose="020F0502020204030204" pitchFamily="34" charset="0"/>
                        </a:rPr>
                        <m:t>= </m:t>
                      </m:r>
                      <m:f>
                        <m:fPr>
                          <m:ctrlPr>
                            <a:rPr lang="en-GB" sz="1800" i="1">
                              <a:effectLst/>
                              <a:latin typeface="Cambria Math" panose="02040503050406030204" pitchFamily="18" charset="0"/>
                              <a:ea typeface="Times New Roman" panose="02020603050405020304" pitchFamily="18" charset="0"/>
                              <a:cs typeface="Calibri" panose="020F0502020204030204" pitchFamily="34" charset="0"/>
                            </a:rPr>
                          </m:ctrlPr>
                        </m:fPr>
                        <m:num>
                          <m:r>
                            <m:rPr>
                              <m:nor/>
                            </m:rPr>
                            <a:rPr lang="en-GB" sz="1800">
                              <a:effectLst/>
                              <a:latin typeface="Cambria Math" panose="02040503050406030204" pitchFamily="18" charset="0"/>
                              <a:ea typeface="Times New Roman" panose="02020603050405020304" pitchFamily="18" charset="0"/>
                              <a:cs typeface="Calibri" panose="020F0502020204030204" pitchFamily="34" charset="0"/>
                            </a:rPr>
                            <m:t>126</m:t>
                          </m:r>
                        </m:num>
                        <m:den>
                          <m:r>
                            <m:rPr>
                              <m:nor/>
                            </m:rPr>
                            <a:rPr lang="en-GB" sz="1800">
                              <a:effectLst/>
                              <a:latin typeface="Cambria Math" panose="02040503050406030204" pitchFamily="18" charset="0"/>
                              <a:ea typeface="Times New Roman" panose="02020603050405020304" pitchFamily="18" charset="0"/>
                              <a:cs typeface="Calibri" panose="020F0502020204030204" pitchFamily="34" charset="0"/>
                            </a:rPr>
                            <m:t>36</m:t>
                          </m:r>
                        </m:den>
                      </m:f>
                      <m:r>
                        <m:rPr>
                          <m:nor/>
                        </m:rPr>
                        <a:rPr lang="en-GB" sz="1800">
                          <a:effectLst/>
                          <a:latin typeface="Cambria Math" panose="02040503050406030204" pitchFamily="18" charset="0"/>
                          <a:ea typeface="Times New Roman" panose="02020603050405020304" pitchFamily="18" charset="0"/>
                          <a:cs typeface="Calibri" panose="020F0502020204030204" pitchFamily="34" charset="0"/>
                        </a:rPr>
                        <m:t>=3.5</m:t>
                      </m:r>
                    </m:oMath>
                  </m:oMathPara>
                </a14:m>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marR="0" algn="just" hangingPunct="0">
                  <a:spcBef>
                    <a:spcPts val="0"/>
                  </a:spcBef>
                  <a:spcAft>
                    <a:spcPts val="0"/>
                  </a:spcAft>
                </a:pPr>
                <a:r>
                  <a:rPr lang="en-GB" sz="1800" dirty="0">
                    <a:effectLst/>
                    <a:latin typeface="Calibri" panose="020F0502020204030204" pitchFamily="34" charset="0"/>
                    <a:ea typeface="Times New Roman" panose="02020603050405020304" pitchFamily="18" charset="0"/>
                    <a:cs typeface="Calibri" panose="020F0502020204030204" pitchFamily="34" charset="0"/>
                  </a:rPr>
                  <a:t> </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marR="0" hangingPunct="0">
                  <a:spcBef>
                    <a:spcPts val="0"/>
                  </a:spcBef>
                  <a:spcAft>
                    <a:spcPts val="0"/>
                  </a:spcAft>
                </a:pPr>
                <a:r>
                  <a:rPr lang="en-GB" sz="18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Standard deviation of the means</a:t>
                </a:r>
              </a:p>
              <a:p>
                <a:pPr marL="457200" marR="0" hangingPunct="0">
                  <a:spcBef>
                    <a:spcPts val="0"/>
                  </a:spcBef>
                  <a:spcAft>
                    <a:spcPts val="0"/>
                  </a:spcAft>
                </a:pPr>
                <a:endParaRPr lang="en-GB" dirty="0">
                  <a:latin typeface="Calibri" panose="020F0502020204030204" pitchFamily="34" charset="0"/>
                  <a:ea typeface="Times New Roman" panose="02020603050405020304" pitchFamily="18" charset="0"/>
                  <a:cs typeface="Calibri" panose="020F0502020204030204" pitchFamily="34" charset="0"/>
                </a:endParaRPr>
              </a:p>
              <a:p>
                <a:pPr marL="457200" marR="0" hangingPunct="0">
                  <a:spcBef>
                    <a:spcPts val="0"/>
                  </a:spcBef>
                  <a:spcAft>
                    <a:spcPts val="0"/>
                  </a:spcAft>
                </a:pPr>
                <a:r>
                  <a:rPr lang="en-GB" sz="1800" dirty="0">
                    <a:effectLst/>
                    <a:latin typeface="Calibri" panose="020F0502020204030204" pitchFamily="34" charset="0"/>
                    <a:ea typeface="Times New Roman" panose="02020603050405020304" pitchFamily="18" charset="0"/>
                    <a:cs typeface="Calibri" panose="020F0502020204030204" pitchFamily="34" charset="0"/>
                  </a:rPr>
                  <a:t> </a:t>
                </a:r>
                <a14:m>
                  <m:oMath xmlns:m="http://schemas.openxmlformats.org/officeDocument/2006/math">
                    <m:sSub>
                      <m:sSubPr>
                        <m:ctrlPr>
                          <a:rPr lang="en-GB" sz="1800" i="1">
                            <a:effectLst/>
                            <a:latin typeface="Cambria Math" panose="02040503050406030204" pitchFamily="18" charset="0"/>
                            <a:ea typeface="Times New Roman" panose="02020603050405020304" pitchFamily="18" charset="0"/>
                            <a:cs typeface="Calibri" panose="020F0502020204030204" pitchFamily="34" charset="0"/>
                          </a:rPr>
                        </m:ctrlPr>
                      </m:sSubPr>
                      <m:e>
                        <m:r>
                          <m:rPr>
                            <m:nor/>
                          </m:rPr>
                          <a:rPr lang="en-GB" sz="1800">
                            <a:effectLst/>
                            <a:latin typeface="Cambria Math" panose="02040503050406030204" pitchFamily="18" charset="0"/>
                            <a:ea typeface="Times New Roman" panose="02020603050405020304" pitchFamily="18" charset="0"/>
                            <a:cs typeface="Calibri" panose="020F0502020204030204" pitchFamily="34" charset="0"/>
                          </a:rPr>
                          <m:t>σ</m:t>
                        </m:r>
                      </m:e>
                      <m:sub>
                        <m:acc>
                          <m:accPr>
                            <m:chr m:val="̅"/>
                            <m:ctrlPr>
                              <a:rPr lang="en-GB" sz="1800" i="1">
                                <a:effectLst/>
                                <a:latin typeface="Cambria Math" panose="02040503050406030204" pitchFamily="18" charset="0"/>
                                <a:ea typeface="Times New Roman" panose="02020603050405020304" pitchFamily="18" charset="0"/>
                                <a:cs typeface="Calibri" panose="020F0502020204030204" pitchFamily="34" charset="0"/>
                              </a:rPr>
                            </m:ctrlPr>
                          </m:accPr>
                          <m:e>
                            <m:r>
                              <m:rPr>
                                <m:nor/>
                              </m:rPr>
                              <a:rPr lang="en-GB" sz="1800">
                                <a:effectLst/>
                                <a:latin typeface="Cambria Math" panose="02040503050406030204" pitchFamily="18" charset="0"/>
                                <a:ea typeface="Times New Roman" panose="02020603050405020304" pitchFamily="18" charset="0"/>
                                <a:cs typeface="Calibri" panose="020F0502020204030204" pitchFamily="34" charset="0"/>
                              </a:rPr>
                              <m:t>X</m:t>
                            </m:r>
                          </m:e>
                        </m:acc>
                      </m:sub>
                    </m:sSub>
                    <m:r>
                      <m:rPr>
                        <m:nor/>
                      </m:rPr>
                      <a:rPr lang="en-GB" sz="1800">
                        <a:effectLst/>
                        <a:latin typeface="Cambria Math" panose="02040503050406030204" pitchFamily="18" charset="0"/>
                        <a:ea typeface="Times New Roman" panose="02020603050405020304" pitchFamily="18" charset="0"/>
                        <a:cs typeface="Calibri" panose="020F0502020204030204" pitchFamily="34" charset="0"/>
                      </a:rPr>
                      <m:t>= </m:t>
                    </m:r>
                    <m:rad>
                      <m:radPr>
                        <m:degHide m:val="on"/>
                        <m:ctrlPr>
                          <a:rPr lang="en-GB" sz="1800" i="1">
                            <a:effectLst/>
                            <a:latin typeface="Cambria Math" panose="02040503050406030204" pitchFamily="18" charset="0"/>
                            <a:ea typeface="Times New Roman" panose="02020603050405020304" pitchFamily="18" charset="0"/>
                            <a:cs typeface="Calibri" panose="020F0502020204030204" pitchFamily="34" charset="0"/>
                          </a:rPr>
                        </m:ctrlPr>
                      </m:radPr>
                      <m:deg/>
                      <m:e>
                        <m:f>
                          <m:fPr>
                            <m:ctrlPr>
                              <a:rPr lang="en-GB" sz="1800" i="1">
                                <a:effectLst/>
                                <a:latin typeface="Cambria Math" panose="02040503050406030204" pitchFamily="18" charset="0"/>
                                <a:ea typeface="Times New Roman" panose="02020603050405020304" pitchFamily="18" charset="0"/>
                                <a:cs typeface="Calibri" panose="020F0502020204030204" pitchFamily="34" charset="0"/>
                              </a:rPr>
                            </m:ctrlPr>
                          </m:fPr>
                          <m:num>
                            <m:nary>
                              <m:naryPr>
                                <m:chr m:val="∑"/>
                                <m:limLoc m:val="undOvr"/>
                                <m:subHide m:val="on"/>
                                <m:supHide m:val="on"/>
                                <m:ctrlPr>
                                  <a:rPr lang="en-GB" sz="1800" i="1">
                                    <a:effectLst/>
                                    <a:latin typeface="Cambria Math" panose="02040503050406030204" pitchFamily="18" charset="0"/>
                                    <a:ea typeface="Times New Roman" panose="02020603050405020304" pitchFamily="18" charset="0"/>
                                    <a:cs typeface="Calibri" panose="020F0502020204030204" pitchFamily="34" charset="0"/>
                                  </a:rPr>
                                </m:ctrlPr>
                              </m:naryPr>
                              <m:sub/>
                              <m:sup/>
                              <m:e>
                                <m:r>
                                  <m:rPr>
                                    <m:nor/>
                                  </m:rPr>
                                  <a:rPr lang="en-GB" sz="1800">
                                    <a:effectLst/>
                                    <a:latin typeface="Cambria Math" panose="02040503050406030204" pitchFamily="18" charset="0"/>
                                    <a:ea typeface="Times New Roman" panose="02020603050405020304" pitchFamily="18" charset="0"/>
                                    <a:cs typeface="Calibri" panose="020F0502020204030204" pitchFamily="34" charset="0"/>
                                  </a:rPr>
                                  <m:t>f</m:t>
                                </m:r>
                                <m:r>
                                  <m:rPr>
                                    <m:nor/>
                                  </m:rPr>
                                  <a:rPr lang="en-GB" sz="1800">
                                    <a:effectLst/>
                                    <a:latin typeface="Cambria Math" panose="02040503050406030204" pitchFamily="18" charset="0"/>
                                    <a:ea typeface="Times New Roman" panose="02020603050405020304" pitchFamily="18" charset="0"/>
                                    <a:cs typeface="Calibri" panose="020F0502020204030204" pitchFamily="34" charset="0"/>
                                  </a:rPr>
                                  <m:t> </m:t>
                                </m:r>
                                <m:sSup>
                                  <m:sSupPr>
                                    <m:ctrlPr>
                                      <a:rPr lang="en-GB" sz="1800" i="1">
                                        <a:effectLst/>
                                        <a:latin typeface="Cambria Math" panose="02040503050406030204" pitchFamily="18" charset="0"/>
                                        <a:ea typeface="Times New Roman" panose="02020603050405020304" pitchFamily="18" charset="0"/>
                                        <a:cs typeface="Calibri" panose="020F0502020204030204" pitchFamily="34" charset="0"/>
                                      </a:rPr>
                                    </m:ctrlPr>
                                  </m:sSupPr>
                                  <m:e>
                                    <m:acc>
                                      <m:accPr>
                                        <m:chr m:val="̿"/>
                                        <m:ctrlPr>
                                          <a:rPr lang="en-GB" sz="1800" i="1">
                                            <a:effectLst/>
                                            <a:latin typeface="Cambria Math" panose="02040503050406030204" pitchFamily="18" charset="0"/>
                                            <a:ea typeface="Times New Roman" panose="02020603050405020304" pitchFamily="18" charset="0"/>
                                            <a:cs typeface="Calibri" panose="020F0502020204030204" pitchFamily="34" charset="0"/>
                                          </a:rPr>
                                        </m:ctrlPr>
                                      </m:accPr>
                                      <m:e>
                                        <m:r>
                                          <m:rPr>
                                            <m:nor/>
                                          </m:rPr>
                                          <a:rPr lang="en-GB" sz="1800">
                                            <a:effectLst/>
                                            <a:latin typeface="Cambria Math" panose="02040503050406030204" pitchFamily="18" charset="0"/>
                                            <a:ea typeface="Times New Roman" panose="02020603050405020304" pitchFamily="18" charset="0"/>
                                            <a:cs typeface="Calibri" panose="020F0502020204030204" pitchFamily="34" charset="0"/>
                                          </a:rPr>
                                          <m:t>X</m:t>
                                        </m:r>
                                      </m:e>
                                    </m:acc>
                                  </m:e>
                                  <m:sup>
                                    <m:r>
                                      <m:rPr>
                                        <m:nor/>
                                      </m:rPr>
                                      <a:rPr lang="en-GB" sz="1800">
                                        <a:effectLst/>
                                        <a:latin typeface="Cambria Math" panose="02040503050406030204" pitchFamily="18" charset="0"/>
                                        <a:ea typeface="Times New Roman" panose="02020603050405020304" pitchFamily="18" charset="0"/>
                                        <a:cs typeface="Calibri" panose="020F0502020204030204" pitchFamily="34" charset="0"/>
                                      </a:rPr>
                                      <m:t>2</m:t>
                                    </m:r>
                                  </m:sup>
                                </m:sSup>
                              </m:e>
                            </m:nary>
                          </m:num>
                          <m:den>
                            <m:nary>
                              <m:naryPr>
                                <m:chr m:val="∑"/>
                                <m:limLoc m:val="undOvr"/>
                                <m:subHide m:val="on"/>
                                <m:supHide m:val="on"/>
                                <m:ctrlPr>
                                  <a:rPr lang="en-GB" sz="1800" i="1">
                                    <a:effectLst/>
                                    <a:latin typeface="Cambria Math" panose="02040503050406030204" pitchFamily="18" charset="0"/>
                                    <a:ea typeface="Times New Roman" panose="02020603050405020304" pitchFamily="18" charset="0"/>
                                    <a:cs typeface="Calibri" panose="020F0502020204030204" pitchFamily="34" charset="0"/>
                                  </a:rPr>
                                </m:ctrlPr>
                              </m:naryPr>
                              <m:sub/>
                              <m:sup/>
                              <m:e>
                                <m:r>
                                  <m:rPr>
                                    <m:nor/>
                                  </m:rPr>
                                  <a:rPr lang="en-GB" sz="1800">
                                    <a:effectLst/>
                                    <a:latin typeface="Cambria Math" panose="02040503050406030204" pitchFamily="18" charset="0"/>
                                    <a:ea typeface="Times New Roman" panose="02020603050405020304" pitchFamily="18" charset="0"/>
                                    <a:cs typeface="Calibri" panose="020F0502020204030204" pitchFamily="34" charset="0"/>
                                  </a:rPr>
                                  <m:t>f</m:t>
                                </m:r>
                              </m:e>
                            </m:nary>
                          </m:den>
                        </m:f>
                        <m:r>
                          <m:rPr>
                            <m:nor/>
                          </m:rPr>
                          <a:rPr lang="en-GB" sz="1800" i="1">
                            <a:effectLst/>
                            <a:latin typeface="Cambria Math" panose="02040503050406030204" pitchFamily="18" charset="0"/>
                            <a:ea typeface="Times New Roman" panose="02020603050405020304" pitchFamily="18" charset="0"/>
                            <a:cs typeface="Calibri" panose="020F0502020204030204" pitchFamily="34" charset="0"/>
                          </a:rPr>
                          <m:t>−</m:t>
                        </m:r>
                        <m:r>
                          <m:rPr>
                            <m:nor/>
                          </m:rPr>
                          <a:rPr lang="en-GB" sz="1800">
                            <a:effectLst/>
                            <a:latin typeface="Cambria Math" panose="02040503050406030204" pitchFamily="18" charset="0"/>
                            <a:ea typeface="Times New Roman" panose="02020603050405020304" pitchFamily="18" charset="0"/>
                            <a:cs typeface="Calibri" panose="020F0502020204030204" pitchFamily="34" charset="0"/>
                          </a:rPr>
                          <m:t> </m:t>
                        </m:r>
                        <m:sSup>
                          <m:sSupPr>
                            <m:ctrlPr>
                              <a:rPr lang="en-GB" sz="1800" i="1">
                                <a:effectLst/>
                                <a:latin typeface="Cambria Math" panose="02040503050406030204" pitchFamily="18" charset="0"/>
                                <a:ea typeface="Times New Roman" panose="02020603050405020304" pitchFamily="18" charset="0"/>
                                <a:cs typeface="Calibri" panose="020F0502020204030204" pitchFamily="34" charset="0"/>
                              </a:rPr>
                            </m:ctrlPr>
                          </m:sSupPr>
                          <m:e>
                            <m:d>
                              <m:dPr>
                                <m:ctrlPr>
                                  <a:rPr lang="en-GB" sz="1800" i="1">
                                    <a:effectLst/>
                                    <a:latin typeface="Cambria Math" panose="02040503050406030204" pitchFamily="18" charset="0"/>
                                    <a:ea typeface="Times New Roman" panose="02020603050405020304" pitchFamily="18" charset="0"/>
                                    <a:cs typeface="Calibri" panose="020F0502020204030204" pitchFamily="34" charset="0"/>
                                  </a:rPr>
                                </m:ctrlPr>
                              </m:dPr>
                              <m:e>
                                <m:acc>
                                  <m:accPr>
                                    <m:chr m:val="̿"/>
                                    <m:ctrlPr>
                                      <a:rPr lang="en-GB" sz="1800" i="1">
                                        <a:effectLst/>
                                        <a:latin typeface="Cambria Math" panose="02040503050406030204" pitchFamily="18" charset="0"/>
                                        <a:ea typeface="Times New Roman" panose="02020603050405020304" pitchFamily="18" charset="0"/>
                                        <a:cs typeface="Calibri" panose="020F0502020204030204" pitchFamily="34" charset="0"/>
                                      </a:rPr>
                                    </m:ctrlPr>
                                  </m:accPr>
                                  <m:e>
                                    <m:r>
                                      <m:rPr>
                                        <m:nor/>
                                      </m:rPr>
                                      <a:rPr lang="en-GB" sz="1800">
                                        <a:effectLst/>
                                        <a:latin typeface="Cambria Math" panose="02040503050406030204" pitchFamily="18" charset="0"/>
                                        <a:ea typeface="Times New Roman" panose="02020603050405020304" pitchFamily="18" charset="0"/>
                                        <a:cs typeface="Calibri" panose="020F0502020204030204" pitchFamily="34" charset="0"/>
                                      </a:rPr>
                                      <m:t>X</m:t>
                                    </m:r>
                                  </m:e>
                                </m:acc>
                              </m:e>
                            </m:d>
                          </m:e>
                          <m:sup>
                            <m:r>
                              <m:rPr>
                                <m:nor/>
                              </m:rPr>
                              <a:rPr lang="en-GB" sz="1800">
                                <a:effectLst/>
                                <a:latin typeface="Cambria Math" panose="02040503050406030204" pitchFamily="18" charset="0"/>
                                <a:ea typeface="Times New Roman" panose="02020603050405020304" pitchFamily="18" charset="0"/>
                                <a:cs typeface="Calibri" panose="020F0502020204030204" pitchFamily="34" charset="0"/>
                              </a:rPr>
                              <m:t>2</m:t>
                            </m:r>
                          </m:sup>
                        </m:sSup>
                      </m:e>
                    </m:rad>
                    <m:r>
                      <m:rPr>
                        <m:nor/>
                      </m:rPr>
                      <a:rPr lang="en-GB" sz="1800">
                        <a:effectLst/>
                        <a:latin typeface="Cambria Math" panose="02040503050406030204" pitchFamily="18" charset="0"/>
                        <a:ea typeface="Times New Roman" panose="02020603050405020304" pitchFamily="18" charset="0"/>
                        <a:cs typeface="Calibri" panose="020F0502020204030204" pitchFamily="34" charset="0"/>
                      </a:rPr>
                      <m:t>= </m:t>
                    </m:r>
                    <m:rad>
                      <m:radPr>
                        <m:degHide m:val="on"/>
                        <m:ctrlPr>
                          <a:rPr lang="en-GB" sz="1800" i="1">
                            <a:effectLst/>
                            <a:latin typeface="Cambria Math" panose="02040503050406030204" pitchFamily="18" charset="0"/>
                            <a:ea typeface="Times New Roman" panose="02020603050405020304" pitchFamily="18" charset="0"/>
                            <a:cs typeface="Calibri" panose="020F0502020204030204" pitchFamily="34" charset="0"/>
                          </a:rPr>
                        </m:ctrlPr>
                      </m:radPr>
                      <m:deg/>
                      <m:e>
                        <m:f>
                          <m:fPr>
                            <m:ctrlPr>
                              <a:rPr lang="en-GB" sz="1800" i="1">
                                <a:effectLst/>
                                <a:latin typeface="Cambria Math" panose="02040503050406030204" pitchFamily="18" charset="0"/>
                                <a:ea typeface="Times New Roman" panose="02020603050405020304" pitchFamily="18" charset="0"/>
                                <a:cs typeface="Calibri" panose="020F0502020204030204" pitchFamily="34" charset="0"/>
                              </a:rPr>
                            </m:ctrlPr>
                          </m:fPr>
                          <m:num>
                            <m:r>
                              <m:rPr>
                                <m:nor/>
                              </m:rPr>
                              <a:rPr lang="en-GB" sz="1800">
                                <a:effectLst/>
                                <a:latin typeface="Cambria Math" panose="02040503050406030204" pitchFamily="18" charset="0"/>
                                <a:ea typeface="Times New Roman" panose="02020603050405020304" pitchFamily="18" charset="0"/>
                                <a:cs typeface="Calibri" panose="020F0502020204030204" pitchFamily="34" charset="0"/>
                              </a:rPr>
                              <m:t>493.6</m:t>
                            </m:r>
                          </m:num>
                          <m:den>
                            <m:r>
                              <m:rPr>
                                <m:nor/>
                              </m:rPr>
                              <a:rPr lang="en-GB" sz="1800">
                                <a:effectLst/>
                                <a:latin typeface="Cambria Math" panose="02040503050406030204" pitchFamily="18" charset="0"/>
                                <a:ea typeface="Times New Roman" panose="02020603050405020304" pitchFamily="18" charset="0"/>
                                <a:cs typeface="Calibri" panose="020F0502020204030204" pitchFamily="34" charset="0"/>
                              </a:rPr>
                              <m:t>36</m:t>
                            </m:r>
                          </m:den>
                        </m:f>
                        <m:r>
                          <m:rPr>
                            <m:nor/>
                          </m:rPr>
                          <a:rPr lang="en-GB" sz="1800" i="1">
                            <a:effectLst/>
                            <a:latin typeface="Cambria Math" panose="02040503050406030204" pitchFamily="18" charset="0"/>
                            <a:ea typeface="Times New Roman" panose="02020603050405020304" pitchFamily="18" charset="0"/>
                            <a:cs typeface="Calibri" panose="020F0502020204030204" pitchFamily="34" charset="0"/>
                          </a:rPr>
                          <m:t>−</m:t>
                        </m:r>
                        <m:r>
                          <m:rPr>
                            <m:nor/>
                          </m:rPr>
                          <a:rPr lang="en-GB" sz="1800">
                            <a:effectLst/>
                            <a:latin typeface="Cambria Math" panose="02040503050406030204" pitchFamily="18" charset="0"/>
                            <a:ea typeface="Times New Roman" panose="02020603050405020304" pitchFamily="18" charset="0"/>
                            <a:cs typeface="Calibri" panose="020F0502020204030204" pitchFamily="34" charset="0"/>
                          </a:rPr>
                          <m:t> </m:t>
                        </m:r>
                        <m:sSup>
                          <m:sSupPr>
                            <m:ctrlPr>
                              <a:rPr lang="en-GB" sz="1800" i="1">
                                <a:effectLst/>
                                <a:latin typeface="Cambria Math" panose="02040503050406030204" pitchFamily="18" charset="0"/>
                                <a:ea typeface="Times New Roman" panose="02020603050405020304" pitchFamily="18" charset="0"/>
                                <a:cs typeface="Calibri" panose="020F0502020204030204" pitchFamily="34" charset="0"/>
                              </a:rPr>
                            </m:ctrlPr>
                          </m:sSupPr>
                          <m:e>
                            <m:d>
                              <m:dPr>
                                <m:ctrlPr>
                                  <a:rPr lang="en-GB" sz="1800" i="1">
                                    <a:effectLst/>
                                    <a:latin typeface="Cambria Math" panose="02040503050406030204" pitchFamily="18" charset="0"/>
                                    <a:ea typeface="Times New Roman" panose="02020603050405020304" pitchFamily="18" charset="0"/>
                                    <a:cs typeface="Calibri" panose="020F0502020204030204" pitchFamily="34" charset="0"/>
                                  </a:rPr>
                                </m:ctrlPr>
                              </m:dPr>
                              <m:e>
                                <m:r>
                                  <m:rPr>
                                    <m:nor/>
                                  </m:rPr>
                                  <a:rPr lang="en-GB" sz="1800">
                                    <a:effectLst/>
                                    <a:latin typeface="Cambria Math" panose="02040503050406030204" pitchFamily="18" charset="0"/>
                                    <a:ea typeface="Times New Roman" panose="02020603050405020304" pitchFamily="18" charset="0"/>
                                    <a:cs typeface="Calibri" panose="020F0502020204030204" pitchFamily="34" charset="0"/>
                                  </a:rPr>
                                  <m:t>3.5</m:t>
                                </m:r>
                              </m:e>
                            </m:d>
                          </m:e>
                          <m:sup>
                            <m:r>
                              <m:rPr>
                                <m:nor/>
                              </m:rPr>
                              <a:rPr lang="en-GB" sz="1800">
                                <a:effectLst/>
                                <a:latin typeface="Cambria Math" panose="02040503050406030204" pitchFamily="18" charset="0"/>
                                <a:ea typeface="Times New Roman" panose="02020603050405020304" pitchFamily="18" charset="0"/>
                                <a:cs typeface="Calibri" panose="020F0502020204030204" pitchFamily="34" charset="0"/>
                              </a:rPr>
                              <m:t>2</m:t>
                            </m:r>
                          </m:sup>
                        </m:sSup>
                      </m:e>
                    </m:rad>
                    <m:r>
                      <m:rPr>
                        <m:nor/>
                      </m:rPr>
                      <a:rPr lang="en-GB" sz="1800">
                        <a:effectLst/>
                        <a:latin typeface="Cambria Math" panose="02040503050406030204" pitchFamily="18" charset="0"/>
                        <a:ea typeface="Times New Roman" panose="02020603050405020304" pitchFamily="18" charset="0"/>
                        <a:cs typeface="Calibri" panose="020F0502020204030204" pitchFamily="34" charset="0"/>
                      </a:rPr>
                      <m:t>=1.2076</m:t>
                    </m:r>
                  </m:oMath>
                </a14:m>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mc:Choice>
        <mc:Fallback xmlns="">
          <p:sp>
            <p:nvSpPr>
              <p:cNvPr id="7" name="Rectangle 6">
                <a:extLst>
                  <a:ext uri="{FF2B5EF4-FFF2-40B4-BE49-F238E27FC236}">
                    <a16:creationId xmlns:a16="http://schemas.microsoft.com/office/drawing/2014/main" id="{365B64BB-7113-4745-962E-2B1AD2D7A9CB}"/>
                  </a:ext>
                </a:extLst>
              </p:cNvPr>
              <p:cNvSpPr>
                <a:spLocks noRot="1" noChangeAspect="1" noMove="1" noResize="1" noEditPoints="1" noAdjustHandles="1" noChangeArrowheads="1" noChangeShapeType="1" noTextEdit="1"/>
              </p:cNvSpPr>
              <p:nvPr/>
            </p:nvSpPr>
            <p:spPr>
              <a:xfrm>
                <a:off x="500034" y="2669968"/>
                <a:ext cx="8175823" cy="3173433"/>
              </a:xfrm>
              <a:prstGeom prst="rect">
                <a:avLst/>
              </a:prstGeom>
              <a:blipFill>
                <a:blip r:embed="rId2"/>
                <a:stretch>
                  <a:fillRect t="-1536"/>
                </a:stretch>
              </a:blipFill>
            </p:spPr>
            <p:txBody>
              <a:bodyPr/>
              <a:lstStyle/>
              <a:p>
                <a:r>
                  <a:rPr lang="en-GB">
                    <a:noFill/>
                  </a:rPr>
                  <a:t> </a:t>
                </a:r>
              </a:p>
            </p:txBody>
          </p:sp>
        </mc:Fallback>
      </mc:AlternateContent>
    </p:spTree>
    <p:extLst>
      <p:ext uri="{BB962C8B-B14F-4D97-AF65-F5344CB8AC3E}">
        <p14:creationId xmlns:p14="http://schemas.microsoft.com/office/powerpoint/2010/main" val="33192428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1E75C2-70E8-45E6-9C38-51782572ADD3}"/>
              </a:ext>
            </a:extLst>
          </p:cNvPr>
          <p:cNvSpPr>
            <a:spLocks noGrp="1"/>
          </p:cNvSpPr>
          <p:nvPr>
            <p:ph type="ctrTitle"/>
          </p:nvPr>
        </p:nvSpPr>
        <p:spPr/>
        <p:txBody>
          <a:bodyPr/>
          <a:lstStyle/>
          <a:p>
            <a:r>
              <a:rPr lang="en-GB" dirty="0"/>
              <a:t>Example 4.5 (4/7)</a:t>
            </a:r>
          </a:p>
        </p:txBody>
      </p:sp>
      <p:sp>
        <p:nvSpPr>
          <p:cNvPr id="3" name="Slide Number Placeholder 2">
            <a:extLst>
              <a:ext uri="{FF2B5EF4-FFF2-40B4-BE49-F238E27FC236}">
                <a16:creationId xmlns:a16="http://schemas.microsoft.com/office/drawing/2014/main" id="{C8D1D747-35FE-44A9-99CB-1758A7430EC2}"/>
              </a:ext>
            </a:extLst>
          </p:cNvPr>
          <p:cNvSpPr>
            <a:spLocks noGrp="1"/>
          </p:cNvSpPr>
          <p:nvPr>
            <p:ph type="sldNum" sz="quarter" idx="10"/>
          </p:nvPr>
        </p:nvSpPr>
        <p:spPr/>
        <p:txBody>
          <a:bodyPr/>
          <a:lstStyle/>
          <a:p>
            <a:pPr>
              <a:defRPr/>
            </a:pPr>
            <a:fld id="{B2A17A9D-C4E7-4BDD-89C0-ED51AD2FDA9D}" type="slidenum">
              <a:rPr lang="en-GB" smtClean="0"/>
              <a:pPr>
                <a:defRPr/>
              </a:pPr>
              <a:t>13</a:t>
            </a:fld>
            <a:endParaRPr lang="en-GB" dirty="0"/>
          </a:p>
        </p:txBody>
      </p:sp>
      <p:sp>
        <p:nvSpPr>
          <p:cNvPr id="4" name="Footer Placeholder 3">
            <a:extLst>
              <a:ext uri="{FF2B5EF4-FFF2-40B4-BE49-F238E27FC236}">
                <a16:creationId xmlns:a16="http://schemas.microsoft.com/office/drawing/2014/main" id="{D18BDAF6-281A-4124-9827-1063EF9BDB8E}"/>
              </a:ext>
            </a:extLst>
          </p:cNvPr>
          <p:cNvSpPr>
            <a:spLocks noGrp="1"/>
          </p:cNvSpPr>
          <p:nvPr>
            <p:ph type="ftr" sz="quarter" idx="11"/>
          </p:nvPr>
        </p:nvSpPr>
        <p:spPr/>
        <p:txBody>
          <a:bodyPr/>
          <a:lstStyle/>
          <a:p>
            <a:pPr>
              <a:defRPr/>
            </a:pPr>
            <a:r>
              <a:rPr lang="en-GB"/>
              <a:t>Glyn Davis &amp; Branko Pecar</a:t>
            </a:r>
            <a:endParaRPr lang="en-GB" b="0"/>
          </a:p>
        </p:txBody>
      </p:sp>
      <p:sp>
        <p:nvSpPr>
          <p:cNvPr id="12" name="Rectangle 11">
            <a:extLst>
              <a:ext uri="{FF2B5EF4-FFF2-40B4-BE49-F238E27FC236}">
                <a16:creationId xmlns:a16="http://schemas.microsoft.com/office/drawing/2014/main" id="{1D5E07F8-B08A-41C6-B904-3062A2CF4D08}"/>
              </a:ext>
            </a:extLst>
          </p:cNvPr>
          <p:cNvSpPr/>
          <p:nvPr/>
        </p:nvSpPr>
        <p:spPr>
          <a:xfrm>
            <a:off x="500034" y="1268760"/>
            <a:ext cx="4032448" cy="1200329"/>
          </a:xfrm>
          <a:prstGeom prst="rect">
            <a:avLst/>
          </a:prstGeom>
        </p:spPr>
        <p:txBody>
          <a:bodyPr wrap="square">
            <a:spAutoFit/>
          </a:bodyPr>
          <a:lstStyle/>
          <a:p>
            <a:r>
              <a:rPr lang="en-GB" dirty="0">
                <a:latin typeface="Calibri" panose="020F0502020204030204" pitchFamily="34" charset="0"/>
                <a:ea typeface="Times New Roman" panose="02020603050405020304" pitchFamily="18" charset="0"/>
              </a:rPr>
              <a:t>Observation 1:</a:t>
            </a:r>
          </a:p>
          <a:p>
            <a:endParaRPr lang="en-GB" dirty="0">
              <a:latin typeface="Calibri" panose="020F0502020204030204" pitchFamily="34" charset="0"/>
              <a:ea typeface="Times New Roman" panose="02020603050405020304" pitchFamily="18" charset="0"/>
            </a:endParaRPr>
          </a:p>
          <a:p>
            <a:pPr marL="342900" indent="-342900">
              <a:buFont typeface="+mj-lt"/>
              <a:buAutoNum type="arabicPeriod"/>
            </a:pPr>
            <a:r>
              <a:rPr lang="en-GB" dirty="0">
                <a:latin typeface="Calibri" panose="020F0502020204030204" pitchFamily="34" charset="0"/>
                <a:ea typeface="Times New Roman" panose="02020603050405020304" pitchFamily="18" charset="0"/>
              </a:rPr>
              <a:t>The population mean </a:t>
            </a:r>
            <a:r>
              <a:rPr lang="en-GB" dirty="0">
                <a:latin typeface="Calibri" panose="020F0502020204030204" pitchFamily="34" charset="0"/>
                <a:ea typeface="Times New Roman" panose="02020603050405020304" pitchFamily="18" charset="0"/>
                <a:sym typeface="Symbol" panose="05050102010706020507" pitchFamily="18" charset="2"/>
              </a:rPr>
              <a:t> = 3.5</a:t>
            </a:r>
            <a:endParaRPr lang="en-GB" dirty="0">
              <a:latin typeface="Calibri" panose="020F0502020204030204" pitchFamily="34" charset="0"/>
              <a:ea typeface="Times New Roman" panose="02020603050405020304" pitchFamily="18" charset="0"/>
            </a:endParaRPr>
          </a:p>
          <a:p>
            <a:pPr marL="342900" indent="-342900">
              <a:buFont typeface="+mj-lt"/>
              <a:buAutoNum type="arabicPeriod"/>
            </a:pPr>
            <a:r>
              <a:rPr lang="en-GB" dirty="0">
                <a:latin typeface="Calibri" panose="020F0502020204030204" pitchFamily="34" charset="0"/>
                <a:ea typeface="Times New Roman" panose="02020603050405020304" pitchFamily="18" charset="0"/>
              </a:rPr>
              <a:t>The mean of the sample means = 3.5</a:t>
            </a:r>
          </a:p>
        </p:txBody>
      </p:sp>
      <p:pic>
        <p:nvPicPr>
          <p:cNvPr id="14" name="Picture 13">
            <a:extLst>
              <a:ext uri="{FF2B5EF4-FFF2-40B4-BE49-F238E27FC236}">
                <a16:creationId xmlns:a16="http://schemas.microsoft.com/office/drawing/2014/main" id="{176FF089-32C7-454A-9E19-D9A9D6495C7D}"/>
              </a:ext>
            </a:extLst>
          </p:cNvPr>
          <p:cNvPicPr>
            <a:picLocks noChangeAspect="1"/>
          </p:cNvPicPr>
          <p:nvPr/>
        </p:nvPicPr>
        <p:blipFill>
          <a:blip r:embed="rId2"/>
          <a:stretch>
            <a:fillRect/>
          </a:stretch>
        </p:blipFill>
        <p:spPr>
          <a:xfrm>
            <a:off x="3563888" y="2738318"/>
            <a:ext cx="1161905" cy="790476"/>
          </a:xfrm>
          <a:prstGeom prst="rect">
            <a:avLst/>
          </a:prstGeom>
        </p:spPr>
      </p:pic>
      <p:sp>
        <p:nvSpPr>
          <p:cNvPr id="15" name="Rectangle 14">
            <a:extLst>
              <a:ext uri="{FF2B5EF4-FFF2-40B4-BE49-F238E27FC236}">
                <a16:creationId xmlns:a16="http://schemas.microsoft.com/office/drawing/2014/main" id="{ED58276A-2BF8-4D4D-B06C-AB2E8E9F5EBC}"/>
              </a:ext>
            </a:extLst>
          </p:cNvPr>
          <p:cNvSpPr/>
          <p:nvPr/>
        </p:nvSpPr>
        <p:spPr>
          <a:xfrm>
            <a:off x="611560" y="3979587"/>
            <a:ext cx="8064896" cy="369332"/>
          </a:xfrm>
          <a:prstGeom prst="rect">
            <a:avLst/>
          </a:prstGeom>
        </p:spPr>
        <p:txBody>
          <a:bodyPr wrap="square">
            <a:spAutoFit/>
          </a:bodyPr>
          <a:lstStyle/>
          <a:p>
            <a:r>
              <a:rPr lang="en-GB" dirty="0">
                <a:latin typeface="Calibri" panose="020F0502020204030204" pitchFamily="34" charset="0"/>
                <a:ea typeface="Times New Roman" panose="02020603050405020304" pitchFamily="18" charset="0"/>
              </a:rPr>
              <a:t>The mean of the sample means is an </a:t>
            </a:r>
            <a:r>
              <a:rPr lang="en-GB" b="1" dirty="0">
                <a:latin typeface="Calibri" panose="020F0502020204030204" pitchFamily="34" charset="0"/>
                <a:ea typeface="Times New Roman" panose="02020603050405020304" pitchFamily="18" charset="0"/>
              </a:rPr>
              <a:t>unbiased estimator of the population mean</a:t>
            </a:r>
            <a:endParaRPr lang="en-GB" dirty="0"/>
          </a:p>
        </p:txBody>
      </p:sp>
    </p:spTree>
    <p:extLst>
      <p:ext uri="{BB962C8B-B14F-4D97-AF65-F5344CB8AC3E}">
        <p14:creationId xmlns:p14="http://schemas.microsoft.com/office/powerpoint/2010/main" val="23101494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44A9F6-AC1D-410E-8606-CBC8A85D219D}"/>
              </a:ext>
            </a:extLst>
          </p:cNvPr>
          <p:cNvSpPr>
            <a:spLocks noGrp="1"/>
          </p:cNvSpPr>
          <p:nvPr>
            <p:ph type="ctrTitle"/>
          </p:nvPr>
        </p:nvSpPr>
        <p:spPr/>
        <p:txBody>
          <a:bodyPr/>
          <a:lstStyle/>
          <a:p>
            <a:r>
              <a:rPr lang="en-GB" dirty="0"/>
              <a:t>Example 4.5 (5/7)</a:t>
            </a:r>
          </a:p>
        </p:txBody>
      </p:sp>
      <p:sp>
        <p:nvSpPr>
          <p:cNvPr id="3" name="Slide Number Placeholder 2">
            <a:extLst>
              <a:ext uri="{FF2B5EF4-FFF2-40B4-BE49-F238E27FC236}">
                <a16:creationId xmlns:a16="http://schemas.microsoft.com/office/drawing/2014/main" id="{83D2CCC0-8497-4EF9-8479-CD5B8D497944}"/>
              </a:ext>
            </a:extLst>
          </p:cNvPr>
          <p:cNvSpPr>
            <a:spLocks noGrp="1"/>
          </p:cNvSpPr>
          <p:nvPr>
            <p:ph type="sldNum" sz="quarter" idx="10"/>
          </p:nvPr>
        </p:nvSpPr>
        <p:spPr/>
        <p:txBody>
          <a:bodyPr/>
          <a:lstStyle/>
          <a:p>
            <a:pPr>
              <a:defRPr/>
            </a:pPr>
            <a:fld id="{B2A17A9D-C4E7-4BDD-89C0-ED51AD2FDA9D}" type="slidenum">
              <a:rPr lang="en-GB" smtClean="0"/>
              <a:pPr>
                <a:defRPr/>
              </a:pPr>
              <a:t>14</a:t>
            </a:fld>
            <a:endParaRPr lang="en-GB" dirty="0"/>
          </a:p>
        </p:txBody>
      </p:sp>
      <p:sp>
        <p:nvSpPr>
          <p:cNvPr id="4" name="Footer Placeholder 3">
            <a:extLst>
              <a:ext uri="{FF2B5EF4-FFF2-40B4-BE49-F238E27FC236}">
                <a16:creationId xmlns:a16="http://schemas.microsoft.com/office/drawing/2014/main" id="{250AA110-64ED-4DC9-8FCC-58526399DC78}"/>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48C2CCB6-D891-4F50-A1BD-BE1DD7B3067E}"/>
              </a:ext>
            </a:extLst>
          </p:cNvPr>
          <p:cNvSpPr/>
          <p:nvPr/>
        </p:nvSpPr>
        <p:spPr>
          <a:xfrm>
            <a:off x="500034" y="1268760"/>
            <a:ext cx="7456342" cy="1477328"/>
          </a:xfrm>
          <a:prstGeom prst="rect">
            <a:avLst/>
          </a:prstGeom>
        </p:spPr>
        <p:txBody>
          <a:bodyPr wrap="square">
            <a:spAutoFit/>
          </a:bodyPr>
          <a:lstStyle/>
          <a:p>
            <a:r>
              <a:rPr lang="en-GB" dirty="0">
                <a:latin typeface="Calibri" panose="020F0502020204030204" pitchFamily="34" charset="0"/>
                <a:ea typeface="Times New Roman" panose="02020603050405020304" pitchFamily="18" charset="0"/>
              </a:rPr>
              <a:t>Observation 2:</a:t>
            </a:r>
          </a:p>
          <a:p>
            <a:endParaRPr lang="en-GB" dirty="0">
              <a:latin typeface="Calibri" panose="020F0502020204030204" pitchFamily="34" charset="0"/>
              <a:ea typeface="Times New Roman" panose="02020603050405020304" pitchFamily="18" charset="0"/>
            </a:endParaRPr>
          </a:p>
          <a:p>
            <a:pPr marL="342900" indent="-342900">
              <a:buFont typeface="+mj-lt"/>
              <a:buAutoNum type="arabicPeriod"/>
            </a:pPr>
            <a:r>
              <a:rPr lang="en-GB" dirty="0">
                <a:latin typeface="Calibri" panose="020F0502020204030204" pitchFamily="34" charset="0"/>
                <a:ea typeface="Times New Roman" panose="02020603050405020304" pitchFamily="18" charset="0"/>
              </a:rPr>
              <a:t>The population standard deviation </a:t>
            </a:r>
            <a:r>
              <a:rPr lang="en-GB" dirty="0">
                <a:latin typeface="Calibri" panose="020F0502020204030204" pitchFamily="34" charset="0"/>
                <a:ea typeface="Times New Roman" panose="02020603050405020304" pitchFamily="18" charset="0"/>
                <a:sym typeface="Symbol" panose="05050102010706020507" pitchFamily="18" charset="2"/>
              </a:rPr>
              <a:t>  = 1.7078</a:t>
            </a:r>
          </a:p>
          <a:p>
            <a:pPr marL="342900" indent="-342900">
              <a:buFont typeface="+mj-lt"/>
              <a:buAutoNum type="arabicPeriod"/>
            </a:pPr>
            <a:endParaRPr lang="en-GB" dirty="0">
              <a:latin typeface="Calibri" panose="020F0502020204030204" pitchFamily="34" charset="0"/>
              <a:ea typeface="Times New Roman" panose="02020603050405020304" pitchFamily="18" charset="0"/>
            </a:endParaRPr>
          </a:p>
          <a:p>
            <a:pPr marL="342900" indent="-342900">
              <a:buFont typeface="+mj-lt"/>
              <a:buAutoNum type="arabicPeriod"/>
            </a:pPr>
            <a:r>
              <a:rPr lang="en-GB" dirty="0">
                <a:latin typeface="Calibri" panose="020F0502020204030204" pitchFamily="34" charset="0"/>
                <a:ea typeface="Times New Roman" panose="02020603050405020304" pitchFamily="18" charset="0"/>
              </a:rPr>
              <a:t>The standard deviation of the sample means           = 1.2076</a:t>
            </a:r>
          </a:p>
        </p:txBody>
      </p:sp>
      <p:pic>
        <p:nvPicPr>
          <p:cNvPr id="6" name="Picture 5">
            <a:extLst>
              <a:ext uri="{FF2B5EF4-FFF2-40B4-BE49-F238E27FC236}">
                <a16:creationId xmlns:a16="http://schemas.microsoft.com/office/drawing/2014/main" id="{EC02FF31-52A7-4866-A8D0-E36829CA9BE6}"/>
              </a:ext>
            </a:extLst>
          </p:cNvPr>
          <p:cNvPicPr>
            <a:picLocks noChangeAspect="1"/>
          </p:cNvPicPr>
          <p:nvPr/>
        </p:nvPicPr>
        <p:blipFill>
          <a:blip r:embed="rId2"/>
          <a:stretch>
            <a:fillRect/>
          </a:stretch>
        </p:blipFill>
        <p:spPr>
          <a:xfrm>
            <a:off x="5148064" y="2299980"/>
            <a:ext cx="467699" cy="449358"/>
          </a:xfrm>
          <a:prstGeom prst="rect">
            <a:avLst/>
          </a:prstGeom>
        </p:spPr>
      </p:pic>
      <p:sp>
        <p:nvSpPr>
          <p:cNvPr id="7" name="Rectangle 6">
            <a:extLst>
              <a:ext uri="{FF2B5EF4-FFF2-40B4-BE49-F238E27FC236}">
                <a16:creationId xmlns:a16="http://schemas.microsoft.com/office/drawing/2014/main" id="{563ECBB0-CDFF-4818-904A-42A4E10CFA31}"/>
              </a:ext>
            </a:extLst>
          </p:cNvPr>
          <p:cNvSpPr/>
          <p:nvPr/>
        </p:nvSpPr>
        <p:spPr>
          <a:xfrm>
            <a:off x="500826" y="2889817"/>
            <a:ext cx="8176422" cy="1200329"/>
          </a:xfrm>
          <a:prstGeom prst="rect">
            <a:avLst/>
          </a:prstGeom>
          <a:solidFill>
            <a:schemeClr val="accent3">
              <a:lumMod val="20000"/>
              <a:lumOff val="80000"/>
            </a:schemeClr>
          </a:solidFill>
        </p:spPr>
        <p:txBody>
          <a:bodyPr wrap="square">
            <a:spAutoFit/>
          </a:bodyPr>
          <a:lstStyle/>
          <a:p>
            <a:r>
              <a:rPr lang="en-GB" dirty="0">
                <a:latin typeface="Calibri" panose="020F0502020204030204" pitchFamily="34" charset="0"/>
                <a:ea typeface="Times New Roman" panose="02020603050405020304" pitchFamily="18" charset="0"/>
              </a:rPr>
              <a:t>The standard deviation of the sample means is a </a:t>
            </a:r>
            <a:r>
              <a:rPr lang="en-GB" b="1" dirty="0">
                <a:latin typeface="Calibri" panose="020F0502020204030204" pitchFamily="34" charset="0"/>
                <a:ea typeface="Times New Roman" panose="02020603050405020304" pitchFamily="18" charset="0"/>
              </a:rPr>
              <a:t>biased estimate</a:t>
            </a:r>
            <a:r>
              <a:rPr lang="en-GB" dirty="0">
                <a:latin typeface="Calibri" panose="020F0502020204030204" pitchFamily="34" charset="0"/>
                <a:ea typeface="Times New Roman" panose="02020603050405020304" pitchFamily="18" charset="0"/>
              </a:rPr>
              <a:t> of the population</a:t>
            </a:r>
          </a:p>
          <a:p>
            <a:endParaRPr lang="en-GB" dirty="0">
              <a:latin typeface="Calibri" panose="020F0502020204030204" pitchFamily="34" charset="0"/>
              <a:ea typeface="Times New Roman" panose="02020603050405020304" pitchFamily="18" charset="0"/>
            </a:endParaRPr>
          </a:p>
          <a:p>
            <a:r>
              <a:rPr lang="en-GB" dirty="0">
                <a:latin typeface="Calibri" panose="020F0502020204030204" pitchFamily="34" charset="0"/>
                <a:ea typeface="Times New Roman" panose="02020603050405020304" pitchFamily="18" charset="0"/>
              </a:rPr>
              <a:t>standard deviation (</a:t>
            </a:r>
            <a:r>
              <a:rPr lang="en-GB" dirty="0">
                <a:latin typeface="Calibri" panose="020F0502020204030204" pitchFamily="34" charset="0"/>
                <a:ea typeface="Times New Roman" panose="02020603050405020304" pitchFamily="18" charset="0"/>
                <a:sym typeface="Symbol" panose="05050102010706020507" pitchFamily="18" charset="2"/>
              </a:rPr>
              <a:t> ≠           ).</a:t>
            </a:r>
          </a:p>
          <a:p>
            <a:endParaRPr lang="en-GB" dirty="0"/>
          </a:p>
        </p:txBody>
      </p:sp>
      <p:pic>
        <p:nvPicPr>
          <p:cNvPr id="8" name="Picture 7">
            <a:extLst>
              <a:ext uri="{FF2B5EF4-FFF2-40B4-BE49-F238E27FC236}">
                <a16:creationId xmlns:a16="http://schemas.microsoft.com/office/drawing/2014/main" id="{89C3669B-FB66-4AEE-9FBC-4FF9E4ECFCFF}"/>
              </a:ext>
            </a:extLst>
          </p:cNvPr>
          <p:cNvPicPr>
            <a:picLocks noChangeAspect="1"/>
          </p:cNvPicPr>
          <p:nvPr/>
        </p:nvPicPr>
        <p:blipFill>
          <a:blip r:embed="rId2"/>
          <a:stretch>
            <a:fillRect/>
          </a:stretch>
        </p:blipFill>
        <p:spPr>
          <a:xfrm>
            <a:off x="2843808" y="3381605"/>
            <a:ext cx="467699" cy="449358"/>
          </a:xfrm>
          <a:prstGeom prst="rect">
            <a:avLst/>
          </a:prstGeom>
        </p:spPr>
      </p:pic>
      <p:sp>
        <p:nvSpPr>
          <p:cNvPr id="9" name="Rectangle 8">
            <a:extLst>
              <a:ext uri="{FF2B5EF4-FFF2-40B4-BE49-F238E27FC236}">
                <a16:creationId xmlns:a16="http://schemas.microsoft.com/office/drawing/2014/main" id="{3BCFB955-A78B-43D6-BB77-6D129EF81D52}"/>
              </a:ext>
            </a:extLst>
          </p:cNvPr>
          <p:cNvSpPr/>
          <p:nvPr/>
        </p:nvSpPr>
        <p:spPr>
          <a:xfrm>
            <a:off x="521727" y="4266465"/>
            <a:ext cx="2714625" cy="1477328"/>
          </a:xfrm>
          <a:prstGeom prst="rect">
            <a:avLst/>
          </a:prstGeom>
          <a:solidFill>
            <a:schemeClr val="accent2">
              <a:lumMod val="20000"/>
              <a:lumOff val="80000"/>
            </a:schemeClr>
          </a:solidFill>
        </p:spPr>
        <p:txBody>
          <a:bodyPr wrap="square">
            <a:spAutoFit/>
          </a:bodyPr>
          <a:lstStyle/>
          <a:p>
            <a:r>
              <a:rPr lang="en-GB" dirty="0">
                <a:latin typeface="Calibri" panose="020F0502020204030204" pitchFamily="34" charset="0"/>
                <a:ea typeface="Times New Roman" panose="02020603050405020304" pitchFamily="18" charset="0"/>
              </a:rPr>
              <a:t>It can be shown that the relationship between sample and population is represented by equation (4.7)</a:t>
            </a:r>
            <a:endParaRPr lang="en-GB" dirty="0"/>
          </a:p>
        </p:txBody>
      </p:sp>
      <p:pic>
        <p:nvPicPr>
          <p:cNvPr id="10" name="Picture 9">
            <a:extLst>
              <a:ext uri="{FF2B5EF4-FFF2-40B4-BE49-F238E27FC236}">
                <a16:creationId xmlns:a16="http://schemas.microsoft.com/office/drawing/2014/main" id="{96616563-50CF-4691-A1EC-CB5D8B7CCE2D}"/>
              </a:ext>
            </a:extLst>
          </p:cNvPr>
          <p:cNvPicPr>
            <a:picLocks noChangeAspect="1"/>
          </p:cNvPicPr>
          <p:nvPr/>
        </p:nvPicPr>
        <p:blipFill>
          <a:blip r:embed="rId3"/>
          <a:stretch>
            <a:fillRect/>
          </a:stretch>
        </p:blipFill>
        <p:spPr>
          <a:xfrm>
            <a:off x="3251365" y="4647729"/>
            <a:ext cx="1323810" cy="828571"/>
          </a:xfrm>
          <a:prstGeom prst="rect">
            <a:avLst/>
          </a:prstGeom>
        </p:spPr>
      </p:pic>
      <p:pic>
        <p:nvPicPr>
          <p:cNvPr id="11" name="Picture 10">
            <a:extLst>
              <a:ext uri="{FF2B5EF4-FFF2-40B4-BE49-F238E27FC236}">
                <a16:creationId xmlns:a16="http://schemas.microsoft.com/office/drawing/2014/main" id="{C4116748-4539-4134-B8B4-8BF9C225665F}"/>
              </a:ext>
            </a:extLst>
          </p:cNvPr>
          <p:cNvPicPr>
            <a:picLocks noChangeAspect="1"/>
          </p:cNvPicPr>
          <p:nvPr/>
        </p:nvPicPr>
        <p:blipFill>
          <a:blip r:embed="rId4"/>
          <a:stretch>
            <a:fillRect/>
          </a:stretch>
        </p:blipFill>
        <p:spPr>
          <a:xfrm>
            <a:off x="5239185" y="4986080"/>
            <a:ext cx="3476190" cy="866667"/>
          </a:xfrm>
          <a:prstGeom prst="rect">
            <a:avLst/>
          </a:prstGeom>
        </p:spPr>
      </p:pic>
    </p:spTree>
    <p:extLst>
      <p:ext uri="{BB962C8B-B14F-4D97-AF65-F5344CB8AC3E}">
        <p14:creationId xmlns:p14="http://schemas.microsoft.com/office/powerpoint/2010/main" val="177805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Title 1"/>
          <p:cNvSpPr>
            <a:spLocks noGrp="1"/>
          </p:cNvSpPr>
          <p:nvPr>
            <p:ph type="ctrTitle"/>
          </p:nvPr>
        </p:nvSpPr>
        <p:spPr>
          <a:xfrm>
            <a:off x="500063" y="285750"/>
            <a:ext cx="6929437" cy="714375"/>
          </a:xfrm>
        </p:spPr>
        <p:txBody>
          <a:bodyPr/>
          <a:lstStyle/>
          <a:p>
            <a:r>
              <a:rPr lang="en-GB" dirty="0">
                <a:latin typeface="Arial" charset="0"/>
                <a:cs typeface="Arial" charset="0"/>
              </a:rPr>
              <a:t>Excel solution</a:t>
            </a:r>
          </a:p>
        </p:txBody>
      </p:sp>
      <p:sp>
        <p:nvSpPr>
          <p:cNvPr id="3" name="Slide Number Placeholder 2"/>
          <p:cNvSpPr>
            <a:spLocks noGrp="1"/>
          </p:cNvSpPr>
          <p:nvPr>
            <p:ph type="sldNum" sz="quarter" idx="10"/>
          </p:nvPr>
        </p:nvSpPr>
        <p:spPr/>
        <p:txBody>
          <a:bodyPr/>
          <a:lstStyle/>
          <a:p>
            <a:pPr>
              <a:defRPr/>
            </a:pPr>
            <a:fld id="{6FC54698-DE87-456A-A11E-39A8E75F6CEA}" type="slidenum">
              <a:rPr lang="en-GB" smtClean="0"/>
              <a:pPr>
                <a:defRPr/>
              </a:pPr>
              <a:t>15</a:t>
            </a:fld>
            <a:endParaRPr lang="en-GB" dirty="0"/>
          </a:p>
        </p:txBody>
      </p:sp>
      <p:sp>
        <p:nvSpPr>
          <p:cNvPr id="2055"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graphicFrame>
        <p:nvGraphicFramePr>
          <p:cNvPr id="2051" name="Object 3"/>
          <p:cNvGraphicFramePr>
            <a:graphicFrameLocks noChangeAspect="1"/>
          </p:cNvGraphicFramePr>
          <p:nvPr/>
        </p:nvGraphicFramePr>
        <p:xfrm>
          <a:off x="4521200" y="3333750"/>
          <a:ext cx="101600" cy="190500"/>
        </p:xfrm>
        <a:graphic>
          <a:graphicData uri="http://schemas.openxmlformats.org/presentationml/2006/ole">
            <mc:AlternateContent xmlns:mc="http://schemas.openxmlformats.org/markup-compatibility/2006">
              <mc:Choice xmlns:v="urn:schemas-microsoft-com:vml" Requires="v">
                <p:oleObj spid="_x0000_s2155" name="Equation" r:id="rId3" imgW="101520" imgH="190440" progId="Equation.3">
                  <p:embed/>
                </p:oleObj>
              </mc:Choice>
              <mc:Fallback>
                <p:oleObj name="Equation" r:id="rId3" imgW="101520" imgH="190440" progId="Equation.3">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21200" y="3333750"/>
                        <a:ext cx="101600" cy="190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pic>
        <p:nvPicPr>
          <p:cNvPr id="2" name="Picture 1">
            <a:extLst>
              <a:ext uri="{FF2B5EF4-FFF2-40B4-BE49-F238E27FC236}">
                <a16:creationId xmlns:a16="http://schemas.microsoft.com/office/drawing/2014/main" id="{940EF1E7-1066-4961-9688-E65FE9AA3982}"/>
              </a:ext>
            </a:extLst>
          </p:cNvPr>
          <p:cNvPicPr>
            <a:picLocks noChangeAspect="1"/>
          </p:cNvPicPr>
          <p:nvPr/>
        </p:nvPicPr>
        <p:blipFill>
          <a:blip r:embed="rId5"/>
          <a:stretch>
            <a:fillRect/>
          </a:stretch>
        </p:blipFill>
        <p:spPr>
          <a:xfrm>
            <a:off x="1187624" y="1410265"/>
            <a:ext cx="7128792" cy="4295238"/>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Title 1"/>
          <p:cNvSpPr>
            <a:spLocks noGrp="1"/>
          </p:cNvSpPr>
          <p:nvPr>
            <p:ph type="ctrTitle"/>
          </p:nvPr>
        </p:nvSpPr>
        <p:spPr>
          <a:xfrm>
            <a:off x="500063" y="285750"/>
            <a:ext cx="6929437" cy="714375"/>
          </a:xfrm>
        </p:spPr>
        <p:txBody>
          <a:bodyPr/>
          <a:lstStyle/>
          <a:p>
            <a:r>
              <a:rPr lang="en-GB" dirty="0">
                <a:latin typeface="Arial" charset="0"/>
                <a:cs typeface="Arial" charset="0"/>
              </a:rPr>
              <a:t>Excel solution continued</a:t>
            </a:r>
          </a:p>
        </p:txBody>
      </p:sp>
      <p:sp>
        <p:nvSpPr>
          <p:cNvPr id="3" name="Slide Number Placeholder 2"/>
          <p:cNvSpPr>
            <a:spLocks noGrp="1"/>
          </p:cNvSpPr>
          <p:nvPr>
            <p:ph type="sldNum" sz="quarter" idx="10"/>
          </p:nvPr>
        </p:nvSpPr>
        <p:spPr/>
        <p:txBody>
          <a:bodyPr/>
          <a:lstStyle/>
          <a:p>
            <a:pPr>
              <a:defRPr/>
            </a:pPr>
            <a:fld id="{6FC54698-DE87-456A-A11E-39A8E75F6CEA}" type="slidenum">
              <a:rPr lang="en-GB" smtClean="0"/>
              <a:pPr>
                <a:defRPr/>
              </a:pPr>
              <a:t>16</a:t>
            </a:fld>
            <a:endParaRPr lang="en-GB" dirty="0"/>
          </a:p>
        </p:txBody>
      </p:sp>
      <p:sp>
        <p:nvSpPr>
          <p:cNvPr id="2055"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graphicFrame>
        <p:nvGraphicFramePr>
          <p:cNvPr id="2051" name="Object 3"/>
          <p:cNvGraphicFramePr>
            <a:graphicFrameLocks noChangeAspect="1"/>
          </p:cNvGraphicFramePr>
          <p:nvPr/>
        </p:nvGraphicFramePr>
        <p:xfrm>
          <a:off x="4521200" y="3333750"/>
          <a:ext cx="101600" cy="190500"/>
        </p:xfrm>
        <a:graphic>
          <a:graphicData uri="http://schemas.openxmlformats.org/presentationml/2006/ole">
            <mc:AlternateContent xmlns:mc="http://schemas.openxmlformats.org/markup-compatibility/2006">
              <mc:Choice xmlns:v="urn:schemas-microsoft-com:vml" Requires="v">
                <p:oleObj spid="_x0000_s24593" name="Equation" r:id="rId3" imgW="101520" imgH="190440" progId="Equation.3">
                  <p:embed/>
                </p:oleObj>
              </mc:Choice>
              <mc:Fallback>
                <p:oleObj name="Equation" r:id="rId3" imgW="101520" imgH="190440" progId="Equation.3">
                  <p:embed/>
                  <p:pic>
                    <p:nvPicPr>
                      <p:cNvPr id="2051"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21200" y="3333750"/>
                        <a:ext cx="101600" cy="190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pic>
        <p:nvPicPr>
          <p:cNvPr id="10" name="Picture 9">
            <a:extLst>
              <a:ext uri="{FF2B5EF4-FFF2-40B4-BE49-F238E27FC236}">
                <a16:creationId xmlns:a16="http://schemas.microsoft.com/office/drawing/2014/main" id="{7068DBE1-5168-4F2C-BA50-BC781CDB3D16}"/>
              </a:ext>
            </a:extLst>
          </p:cNvPr>
          <p:cNvPicPr/>
          <p:nvPr/>
        </p:nvPicPr>
        <p:blipFill>
          <a:blip r:embed="rId5" cstate="print">
            <a:extLst>
              <a:ext uri="{28A0092B-C50C-407E-A947-70E740481C1C}">
                <a14:useLocalDpi xmlns:a14="http://schemas.microsoft.com/office/drawing/2010/main" val="0"/>
              </a:ext>
            </a:extLst>
          </a:blip>
          <a:stretch>
            <a:fillRect/>
          </a:stretch>
        </p:blipFill>
        <p:spPr>
          <a:xfrm>
            <a:off x="1115616" y="1232756"/>
            <a:ext cx="6744704" cy="4644516"/>
          </a:xfrm>
          <a:prstGeom prst="rect">
            <a:avLst/>
          </a:prstGeom>
        </p:spPr>
      </p:pic>
    </p:spTree>
    <p:extLst>
      <p:ext uri="{BB962C8B-B14F-4D97-AF65-F5344CB8AC3E}">
        <p14:creationId xmlns:p14="http://schemas.microsoft.com/office/powerpoint/2010/main" val="1049080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7" name="Title 1"/>
          <p:cNvSpPr>
            <a:spLocks noGrp="1"/>
          </p:cNvSpPr>
          <p:nvPr>
            <p:ph type="ctrTitle"/>
          </p:nvPr>
        </p:nvSpPr>
        <p:spPr>
          <a:xfrm>
            <a:off x="500063" y="285750"/>
            <a:ext cx="6929437" cy="714375"/>
          </a:xfrm>
        </p:spPr>
        <p:txBody>
          <a:bodyPr/>
          <a:lstStyle/>
          <a:p>
            <a:r>
              <a:rPr lang="en-GB" dirty="0">
                <a:latin typeface="Arial" charset="0"/>
                <a:cs typeface="Arial" charset="0"/>
              </a:rPr>
              <a:t>Conclusions</a:t>
            </a:r>
          </a:p>
        </p:txBody>
      </p:sp>
      <p:sp>
        <p:nvSpPr>
          <p:cNvPr id="3" name="Slide Number Placeholder 2"/>
          <p:cNvSpPr>
            <a:spLocks noGrp="1"/>
          </p:cNvSpPr>
          <p:nvPr>
            <p:ph type="sldNum" sz="quarter" idx="10"/>
          </p:nvPr>
        </p:nvSpPr>
        <p:spPr/>
        <p:txBody>
          <a:bodyPr/>
          <a:lstStyle/>
          <a:p>
            <a:pPr>
              <a:defRPr/>
            </a:pPr>
            <a:fld id="{A6514F50-D64A-4B04-8F4B-68B645D3E0B7}" type="slidenum">
              <a:rPr lang="en-GB" smtClean="0"/>
              <a:pPr>
                <a:defRPr/>
              </a:pPr>
              <a:t>17</a:t>
            </a:fld>
            <a:endParaRPr lang="en-GB" dirty="0"/>
          </a:p>
        </p:txBody>
      </p:sp>
      <p:sp>
        <p:nvSpPr>
          <p:cNvPr id="3079"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3080" name="TextBox 4"/>
          <p:cNvSpPr txBox="1">
            <a:spLocks noChangeArrowheads="1"/>
          </p:cNvSpPr>
          <p:nvPr/>
        </p:nvSpPr>
        <p:spPr bwMode="auto">
          <a:xfrm>
            <a:off x="500063" y="1285875"/>
            <a:ext cx="33734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t>We observe from these results:</a:t>
            </a:r>
          </a:p>
        </p:txBody>
      </p:sp>
      <p:graphicFrame>
        <p:nvGraphicFramePr>
          <p:cNvPr id="3074" name="Object 2"/>
          <p:cNvGraphicFramePr>
            <a:graphicFrameLocks noChangeAspect="1"/>
          </p:cNvGraphicFramePr>
          <p:nvPr>
            <p:extLst>
              <p:ext uri="{D42A27DB-BD31-4B8C-83A1-F6EECF244321}">
                <p14:modId xmlns:p14="http://schemas.microsoft.com/office/powerpoint/2010/main" val="3543820223"/>
              </p:ext>
            </p:extLst>
          </p:nvPr>
        </p:nvGraphicFramePr>
        <p:xfrm>
          <a:off x="1000125" y="2276873"/>
          <a:ext cx="736600" cy="652066"/>
        </p:xfrm>
        <a:graphic>
          <a:graphicData uri="http://schemas.openxmlformats.org/presentationml/2006/ole">
            <mc:AlternateContent xmlns:mc="http://schemas.openxmlformats.org/markup-compatibility/2006">
              <mc:Choice xmlns:v="urn:schemas-microsoft-com:vml" Requires="v">
                <p:oleObj spid="_x0000_s3211" name="Equation" r:id="rId3" imgW="355320" imgH="241200" progId="Equation.3">
                  <p:embed/>
                </p:oleObj>
              </mc:Choice>
              <mc:Fallback>
                <p:oleObj name="Equation" r:id="rId3" imgW="355320" imgH="2412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00125" y="2276873"/>
                        <a:ext cx="736600" cy="652066"/>
                      </a:xfrm>
                      <a:prstGeom prst="rect">
                        <a:avLst/>
                      </a:prstGeom>
                      <a:solidFill>
                        <a:schemeClr val="accent6">
                          <a:lumMod val="60000"/>
                          <a:lumOff val="40000"/>
                        </a:schemeClr>
                      </a:solidFill>
                      <a:ln>
                        <a:noFill/>
                      </a:ln>
                      <a:effectLst/>
                    </p:spPr>
                  </p:pic>
                </p:oleObj>
              </mc:Fallback>
            </mc:AlternateContent>
          </a:graphicData>
        </a:graphic>
      </p:graphicFrame>
      <p:sp>
        <p:nvSpPr>
          <p:cNvPr id="3081" name="TextBox 7"/>
          <p:cNvSpPr txBox="1">
            <a:spLocks noChangeArrowheads="1"/>
          </p:cNvSpPr>
          <p:nvPr/>
        </p:nvSpPr>
        <p:spPr bwMode="auto">
          <a:xfrm>
            <a:off x="1928813" y="2071688"/>
            <a:ext cx="6929437"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t>The </a:t>
            </a:r>
            <a:r>
              <a:rPr lang="en-GB">
                <a:solidFill>
                  <a:srgbClr val="FF0000"/>
                </a:solidFill>
              </a:rPr>
              <a:t>overall sample mean</a:t>
            </a:r>
            <a:r>
              <a:rPr lang="en-GB"/>
              <a:t> is </a:t>
            </a:r>
            <a:r>
              <a:rPr lang="en-GB">
                <a:solidFill>
                  <a:srgbClr val="7030A0"/>
                </a:solidFill>
              </a:rPr>
              <a:t>equal</a:t>
            </a:r>
            <a:r>
              <a:rPr lang="en-GB"/>
              <a:t> to the </a:t>
            </a:r>
            <a:r>
              <a:rPr lang="en-GB">
                <a:solidFill>
                  <a:srgbClr val="FF0000"/>
                </a:solidFill>
              </a:rPr>
              <a:t>population mean</a:t>
            </a:r>
            <a:r>
              <a:rPr lang="en-GB"/>
              <a:t> and is called an </a:t>
            </a:r>
            <a:r>
              <a:rPr lang="en-GB">
                <a:solidFill>
                  <a:srgbClr val="7030A0"/>
                </a:solidFill>
              </a:rPr>
              <a:t>unbiased estimator of the population mean</a:t>
            </a:r>
            <a:r>
              <a:rPr lang="en-GB"/>
              <a:t>. Different samples of the same size from the same population will have different sample mean values.</a:t>
            </a:r>
          </a:p>
        </p:txBody>
      </p:sp>
      <p:graphicFrame>
        <p:nvGraphicFramePr>
          <p:cNvPr id="3075" name="Object 3"/>
          <p:cNvGraphicFramePr>
            <a:graphicFrameLocks noChangeAspect="1"/>
          </p:cNvGraphicFramePr>
          <p:nvPr>
            <p:extLst>
              <p:ext uri="{D42A27DB-BD31-4B8C-83A1-F6EECF244321}">
                <p14:modId xmlns:p14="http://schemas.microsoft.com/office/powerpoint/2010/main" val="3194979070"/>
              </p:ext>
            </p:extLst>
          </p:nvPr>
        </p:nvGraphicFramePr>
        <p:xfrm>
          <a:off x="755576" y="3771069"/>
          <a:ext cx="1030362" cy="515181"/>
        </p:xfrm>
        <a:graphic>
          <a:graphicData uri="http://schemas.openxmlformats.org/presentationml/2006/ole">
            <mc:AlternateContent xmlns:mc="http://schemas.openxmlformats.org/markup-compatibility/2006">
              <mc:Choice xmlns:v="urn:schemas-microsoft-com:vml" Requires="v">
                <p:oleObj spid="_x0000_s3212" name="Equation" r:id="rId5" imgW="406080" imgH="203040" progId="Equation.3">
                  <p:embed/>
                </p:oleObj>
              </mc:Choice>
              <mc:Fallback>
                <p:oleObj name="Equation" r:id="rId5" imgW="406080" imgH="20304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55576" y="3771069"/>
                        <a:ext cx="1030362" cy="515181"/>
                      </a:xfrm>
                      <a:prstGeom prst="rect">
                        <a:avLst/>
                      </a:prstGeom>
                      <a:solidFill>
                        <a:schemeClr val="accent6">
                          <a:lumMod val="60000"/>
                          <a:lumOff val="40000"/>
                        </a:schemeClr>
                      </a:solidFill>
                      <a:ln>
                        <a:noFill/>
                      </a:ln>
                      <a:effectLst/>
                    </p:spPr>
                  </p:pic>
                </p:oleObj>
              </mc:Fallback>
            </mc:AlternateContent>
          </a:graphicData>
        </a:graphic>
      </p:graphicFrame>
      <p:sp>
        <p:nvSpPr>
          <p:cNvPr id="3082" name="TextBox 9"/>
          <p:cNvSpPr txBox="1">
            <a:spLocks noChangeArrowheads="1"/>
          </p:cNvSpPr>
          <p:nvPr/>
        </p:nvSpPr>
        <p:spPr bwMode="auto">
          <a:xfrm>
            <a:off x="2000250" y="3643313"/>
            <a:ext cx="6929438"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t>The </a:t>
            </a:r>
            <a:r>
              <a:rPr lang="en-GB">
                <a:solidFill>
                  <a:srgbClr val="FF0000"/>
                </a:solidFill>
              </a:rPr>
              <a:t>standard deviation of the sample means</a:t>
            </a:r>
            <a:r>
              <a:rPr lang="en-GB"/>
              <a:t> is </a:t>
            </a:r>
            <a:r>
              <a:rPr lang="en-GB">
                <a:solidFill>
                  <a:srgbClr val="7030A0"/>
                </a:solidFill>
              </a:rPr>
              <a:t>not equal</a:t>
            </a:r>
            <a:r>
              <a:rPr lang="en-GB"/>
              <a:t> to the </a:t>
            </a:r>
            <a:r>
              <a:rPr lang="en-GB">
                <a:solidFill>
                  <a:srgbClr val="FF0000"/>
                </a:solidFill>
              </a:rPr>
              <a:t>population standard deviation</a:t>
            </a:r>
            <a:r>
              <a:rPr lang="en-GB"/>
              <a:t> and is called a </a:t>
            </a:r>
            <a:r>
              <a:rPr lang="en-GB">
                <a:solidFill>
                  <a:srgbClr val="7030A0"/>
                </a:solidFill>
              </a:rPr>
              <a:t>biased estimator of the population standard deviation</a:t>
            </a:r>
            <a:r>
              <a:rPr lang="en-GB"/>
              <a:t>.</a:t>
            </a:r>
          </a:p>
        </p:txBody>
      </p:sp>
      <p:sp>
        <p:nvSpPr>
          <p:cNvPr id="3083" name="TextBox 10"/>
          <p:cNvSpPr txBox="1">
            <a:spLocks noChangeArrowheads="1"/>
          </p:cNvSpPr>
          <p:nvPr/>
        </p:nvSpPr>
        <p:spPr bwMode="auto">
          <a:xfrm>
            <a:off x="642938" y="4714875"/>
            <a:ext cx="385762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t>We can show that the relationship between the sample of size n and population standard deviation is represented by Equation (6.5):</a:t>
            </a:r>
          </a:p>
        </p:txBody>
      </p:sp>
      <p:graphicFrame>
        <p:nvGraphicFramePr>
          <p:cNvPr id="3076" name="Object 4"/>
          <p:cNvGraphicFramePr>
            <a:graphicFrameLocks noChangeAspect="1"/>
          </p:cNvGraphicFramePr>
          <p:nvPr>
            <p:extLst>
              <p:ext uri="{D42A27DB-BD31-4B8C-83A1-F6EECF244321}">
                <p14:modId xmlns:p14="http://schemas.microsoft.com/office/powerpoint/2010/main" val="1795396778"/>
              </p:ext>
            </p:extLst>
          </p:nvPr>
        </p:nvGraphicFramePr>
        <p:xfrm>
          <a:off x="4500563" y="5072063"/>
          <a:ext cx="1025238" cy="733201"/>
        </p:xfrm>
        <a:graphic>
          <a:graphicData uri="http://schemas.openxmlformats.org/presentationml/2006/ole">
            <mc:AlternateContent xmlns:mc="http://schemas.openxmlformats.org/markup-compatibility/2006">
              <mc:Choice xmlns:v="urn:schemas-microsoft-com:vml" Requires="v">
                <p:oleObj spid="_x0000_s3213" name="Equation" r:id="rId7" imgW="533160" imgH="380880" progId="Equation.3">
                  <p:embed/>
                </p:oleObj>
              </mc:Choice>
              <mc:Fallback>
                <p:oleObj name="Equation" r:id="rId7" imgW="533160" imgH="380880" progId="Equation.3">
                  <p:embed/>
                  <p:pic>
                    <p:nvPicPr>
                      <p:cNvPr id="0" name="Object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00563" y="5072063"/>
                        <a:ext cx="1025238" cy="733201"/>
                      </a:xfrm>
                      <a:prstGeom prst="rect">
                        <a:avLst/>
                      </a:prstGeom>
                      <a:solidFill>
                        <a:schemeClr val="accent6">
                          <a:lumMod val="60000"/>
                          <a:lumOff val="40000"/>
                        </a:schemeClr>
                      </a:solidFill>
                      <a:ln>
                        <a:noFill/>
                      </a:ln>
                      <a:effectLst/>
                    </p:spPr>
                  </p:pic>
                </p:oleObj>
              </mc:Fallback>
            </mc:AlternateContent>
          </a:graphicData>
        </a:graphic>
      </p:graphicFrame>
      <p:sp>
        <p:nvSpPr>
          <p:cNvPr id="3084" name="TextBox 12"/>
          <p:cNvSpPr txBox="1">
            <a:spLocks noChangeArrowheads="1"/>
          </p:cNvSpPr>
          <p:nvPr/>
        </p:nvSpPr>
        <p:spPr bwMode="auto">
          <a:xfrm>
            <a:off x="5857875" y="5072063"/>
            <a:ext cx="2857500" cy="641350"/>
          </a:xfrm>
          <a:prstGeom prst="rect">
            <a:avLst/>
          </a:prstGeom>
          <a:solidFill>
            <a:srgbClr val="FFCC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t>This is called the </a:t>
            </a:r>
            <a:r>
              <a:rPr lang="en-GB">
                <a:solidFill>
                  <a:srgbClr val="FF0000"/>
                </a:solidFill>
              </a:rPr>
              <a:t>standard error of the mean</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Title 1"/>
          <p:cNvSpPr>
            <a:spLocks noGrp="1"/>
          </p:cNvSpPr>
          <p:nvPr>
            <p:ph type="ctrTitle"/>
          </p:nvPr>
        </p:nvSpPr>
        <p:spPr>
          <a:xfrm>
            <a:off x="500063" y="285750"/>
            <a:ext cx="6929437" cy="714375"/>
          </a:xfrm>
        </p:spPr>
        <p:txBody>
          <a:bodyPr/>
          <a:lstStyle/>
          <a:p>
            <a:r>
              <a:rPr lang="en-GB" dirty="0">
                <a:latin typeface="Arial" charset="0"/>
                <a:cs typeface="Arial" charset="0"/>
              </a:rPr>
              <a:t>Sampling from a normal population</a:t>
            </a:r>
          </a:p>
        </p:txBody>
      </p:sp>
      <p:sp>
        <p:nvSpPr>
          <p:cNvPr id="3" name="Slide Number Placeholder 2"/>
          <p:cNvSpPr>
            <a:spLocks noGrp="1"/>
          </p:cNvSpPr>
          <p:nvPr>
            <p:ph type="sldNum" sz="quarter" idx="10"/>
          </p:nvPr>
        </p:nvSpPr>
        <p:spPr/>
        <p:txBody>
          <a:bodyPr/>
          <a:lstStyle/>
          <a:p>
            <a:pPr>
              <a:defRPr/>
            </a:pPr>
            <a:fld id="{08B3E643-0C11-4631-A929-163F2A426981}" type="slidenum">
              <a:rPr lang="en-GB" smtClean="0"/>
              <a:pPr>
                <a:defRPr/>
              </a:pPr>
              <a:t>18</a:t>
            </a:fld>
            <a:endParaRPr lang="en-GB" dirty="0"/>
          </a:p>
        </p:txBody>
      </p:sp>
      <p:sp>
        <p:nvSpPr>
          <p:cNvPr id="4103"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4104" name="Rectangle 4"/>
          <p:cNvSpPr>
            <a:spLocks noChangeArrowheads="1"/>
          </p:cNvSpPr>
          <p:nvPr/>
        </p:nvSpPr>
        <p:spPr bwMode="auto">
          <a:xfrm>
            <a:off x="500063" y="1214438"/>
            <a:ext cx="828675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a:t>If we select a random variable X from a population that is normally distributed with population mean µ and standard deviation σ then we can state this relationship using the notation X ~ N(µ, σ</a:t>
            </a:r>
            <a:r>
              <a:rPr lang="en-GB" baseline="30000"/>
              <a:t>2</a:t>
            </a:r>
            <a:r>
              <a:rPr lang="en-GB"/>
              <a:t>). </a:t>
            </a:r>
          </a:p>
        </p:txBody>
      </p:sp>
      <p:sp>
        <p:nvSpPr>
          <p:cNvPr id="4105" name="Rectangle 5"/>
          <p:cNvSpPr>
            <a:spLocks noChangeArrowheads="1"/>
          </p:cNvSpPr>
          <p:nvPr/>
        </p:nvSpPr>
        <p:spPr bwMode="auto">
          <a:xfrm>
            <a:off x="500063" y="2214563"/>
            <a:ext cx="8358187" cy="1477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a:t>If we now sample 1000 data points from this population where each sample is of size n then we observe that the sampling distributions of the mean is approximately normal for sample distributions of size n = 40, and 10. From the histograms we observe that the sample means are less spread out about the mean as the sample sizes increase.</a:t>
            </a:r>
          </a:p>
        </p:txBody>
      </p:sp>
      <p:pic>
        <p:nvPicPr>
          <p:cNvPr id="4106" name="Picture 6" descr="Figure 6p8a.gif"/>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71500" y="4143375"/>
            <a:ext cx="2039938" cy="143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7" name="Picture 7" descr="Figure 6p8b.gif"/>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786063" y="4143375"/>
            <a:ext cx="2033587" cy="143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8" name="Rectangle 11"/>
          <p:cNvSpPr>
            <a:spLocks noChangeArrowheads="1"/>
          </p:cNvSpPr>
          <p:nvPr/>
        </p:nvSpPr>
        <p:spPr bwMode="auto">
          <a:xfrm>
            <a:off x="4786313" y="3500438"/>
            <a:ext cx="4000500" cy="1477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dirty="0"/>
              <a:t>From these observations we conclude: If a population is normal with mean µ and standard deviation σ, the sampling distribution of the mean is normally distributed with</a:t>
            </a:r>
          </a:p>
        </p:txBody>
      </p:sp>
      <p:graphicFrame>
        <p:nvGraphicFramePr>
          <p:cNvPr id="4098" name="Object 8"/>
          <p:cNvGraphicFramePr>
            <a:graphicFrameLocks noChangeAspect="1"/>
          </p:cNvGraphicFramePr>
          <p:nvPr>
            <p:extLst>
              <p:ext uri="{D42A27DB-BD31-4B8C-83A1-F6EECF244321}">
                <p14:modId xmlns:p14="http://schemas.microsoft.com/office/powerpoint/2010/main" val="668506223"/>
              </p:ext>
            </p:extLst>
          </p:nvPr>
        </p:nvGraphicFramePr>
        <p:xfrm>
          <a:off x="5148064" y="5157192"/>
          <a:ext cx="736600" cy="500062"/>
        </p:xfrm>
        <a:graphic>
          <a:graphicData uri="http://schemas.openxmlformats.org/presentationml/2006/ole">
            <mc:AlternateContent xmlns:mc="http://schemas.openxmlformats.org/markup-compatibility/2006">
              <mc:Choice xmlns:v="urn:schemas-microsoft-com:vml" Requires="v">
                <p:oleObj spid="_x0000_s4232" name="Equation" r:id="rId5" imgW="355320" imgH="241200" progId="Equation.3">
                  <p:embed/>
                </p:oleObj>
              </mc:Choice>
              <mc:Fallback>
                <p:oleObj name="Equation" r:id="rId5" imgW="355320" imgH="241200" progId="Equation.3">
                  <p:embed/>
                  <p:pic>
                    <p:nvPicPr>
                      <p:cNvPr id="0" name="Object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48064" y="5157192"/>
                        <a:ext cx="736600" cy="500062"/>
                      </a:xfrm>
                      <a:prstGeom prst="rect">
                        <a:avLst/>
                      </a:prstGeom>
                      <a:solidFill>
                        <a:schemeClr val="accent6">
                          <a:lumMod val="60000"/>
                          <a:lumOff val="40000"/>
                        </a:schemeClr>
                      </a:solidFill>
                      <a:ln>
                        <a:noFill/>
                      </a:ln>
                      <a:effectLst/>
                    </p:spPr>
                  </p:pic>
                </p:oleObj>
              </mc:Fallback>
            </mc:AlternateContent>
          </a:graphicData>
        </a:graphic>
      </p:graphicFrame>
      <p:graphicFrame>
        <p:nvGraphicFramePr>
          <p:cNvPr id="4099" name="Object 9"/>
          <p:cNvGraphicFramePr>
            <a:graphicFrameLocks noChangeAspect="1"/>
          </p:cNvGraphicFramePr>
          <p:nvPr>
            <p:extLst>
              <p:ext uri="{D42A27DB-BD31-4B8C-83A1-F6EECF244321}">
                <p14:modId xmlns:p14="http://schemas.microsoft.com/office/powerpoint/2010/main" val="1039401635"/>
              </p:ext>
            </p:extLst>
          </p:nvPr>
        </p:nvGraphicFramePr>
        <p:xfrm>
          <a:off x="6156176" y="5085184"/>
          <a:ext cx="957987" cy="684783"/>
        </p:xfrm>
        <a:graphic>
          <a:graphicData uri="http://schemas.openxmlformats.org/presentationml/2006/ole">
            <mc:AlternateContent xmlns:mc="http://schemas.openxmlformats.org/markup-compatibility/2006">
              <mc:Choice xmlns:v="urn:schemas-microsoft-com:vml" Requires="v">
                <p:oleObj spid="_x0000_s4233" name="Equation" r:id="rId7" imgW="533160" imgH="380880" progId="Equation.3">
                  <p:embed/>
                </p:oleObj>
              </mc:Choice>
              <mc:Fallback>
                <p:oleObj name="Equation" r:id="rId7" imgW="533160" imgH="380880" progId="Equation.3">
                  <p:embed/>
                  <p:pic>
                    <p:nvPicPr>
                      <p:cNvPr id="0" name="Object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156176" y="5085184"/>
                        <a:ext cx="957987" cy="684783"/>
                      </a:xfrm>
                      <a:prstGeom prst="rect">
                        <a:avLst/>
                      </a:prstGeom>
                      <a:solidFill>
                        <a:schemeClr val="accent6">
                          <a:lumMod val="60000"/>
                          <a:lumOff val="40000"/>
                        </a:schemeClr>
                      </a:solidFill>
                      <a:ln>
                        <a:noFill/>
                      </a:ln>
                      <a:effectLst/>
                    </p:spPr>
                  </p:pic>
                </p:oleObj>
              </mc:Fallback>
            </mc:AlternateContent>
          </a:graphicData>
        </a:graphic>
      </p:graphicFrame>
      <p:graphicFrame>
        <p:nvGraphicFramePr>
          <p:cNvPr id="4100" name="Object 10"/>
          <p:cNvGraphicFramePr>
            <a:graphicFrameLocks noChangeAspect="1"/>
          </p:cNvGraphicFramePr>
          <p:nvPr>
            <p:extLst>
              <p:ext uri="{D42A27DB-BD31-4B8C-83A1-F6EECF244321}">
                <p14:modId xmlns:p14="http://schemas.microsoft.com/office/powerpoint/2010/main" val="1019204328"/>
              </p:ext>
            </p:extLst>
          </p:nvPr>
        </p:nvGraphicFramePr>
        <p:xfrm>
          <a:off x="7524328" y="5078783"/>
          <a:ext cx="1073274" cy="747317"/>
        </p:xfrm>
        <a:graphic>
          <a:graphicData uri="http://schemas.openxmlformats.org/presentationml/2006/ole">
            <mc:AlternateContent xmlns:mc="http://schemas.openxmlformats.org/markup-compatibility/2006">
              <mc:Choice xmlns:v="urn:schemas-microsoft-com:vml" Requires="v">
                <p:oleObj spid="_x0000_s4234" name="Equation" r:id="rId9" imgW="583920" imgH="406080" progId="Equation.3">
                  <p:embed/>
                </p:oleObj>
              </mc:Choice>
              <mc:Fallback>
                <p:oleObj name="Equation" r:id="rId9" imgW="583920" imgH="406080" progId="Equation.3">
                  <p:embed/>
                  <p:pic>
                    <p:nvPicPr>
                      <p:cNvPr id="0" name="Object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524328" y="5078783"/>
                        <a:ext cx="1073274" cy="747317"/>
                      </a:xfrm>
                      <a:prstGeom prst="rect">
                        <a:avLst/>
                      </a:prstGeom>
                      <a:solidFill>
                        <a:srgbClr val="FFCC00"/>
                      </a:solidFill>
                      <a:ln>
                        <a:noFill/>
                      </a:ln>
                      <a:effectLst/>
                    </p:spPr>
                  </p:pic>
                </p:oleObj>
              </mc:Fallback>
            </mc:AlternateContent>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itle 1"/>
          <p:cNvSpPr>
            <a:spLocks noGrp="1"/>
          </p:cNvSpPr>
          <p:nvPr>
            <p:ph type="ctrTitle"/>
          </p:nvPr>
        </p:nvSpPr>
        <p:spPr>
          <a:xfrm>
            <a:off x="500063" y="285750"/>
            <a:ext cx="6929437" cy="714375"/>
          </a:xfrm>
        </p:spPr>
        <p:txBody>
          <a:bodyPr/>
          <a:lstStyle/>
          <a:p>
            <a:r>
              <a:rPr lang="en-GB" dirty="0">
                <a:latin typeface="Arial" charset="0"/>
                <a:cs typeface="Arial" charset="0"/>
              </a:rPr>
              <a:t>Example 4.7 (1/3)</a:t>
            </a:r>
          </a:p>
        </p:txBody>
      </p:sp>
      <p:sp>
        <p:nvSpPr>
          <p:cNvPr id="3" name="Slide Number Placeholder 2"/>
          <p:cNvSpPr>
            <a:spLocks noGrp="1"/>
          </p:cNvSpPr>
          <p:nvPr>
            <p:ph type="sldNum" sz="quarter" idx="10"/>
          </p:nvPr>
        </p:nvSpPr>
        <p:spPr/>
        <p:txBody>
          <a:bodyPr/>
          <a:lstStyle/>
          <a:p>
            <a:pPr>
              <a:defRPr/>
            </a:pPr>
            <a:fld id="{17526CE9-EAB5-4A16-BFBD-23D050B3B6A0}" type="slidenum">
              <a:rPr lang="en-GB" smtClean="0"/>
              <a:pPr>
                <a:defRPr/>
              </a:pPr>
              <a:t>19</a:t>
            </a:fld>
            <a:endParaRPr lang="en-GB" dirty="0"/>
          </a:p>
        </p:txBody>
      </p:sp>
      <p:sp>
        <p:nvSpPr>
          <p:cNvPr id="5126"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2" name="Rectangle 1">
            <a:extLst>
              <a:ext uri="{FF2B5EF4-FFF2-40B4-BE49-F238E27FC236}">
                <a16:creationId xmlns:a16="http://schemas.microsoft.com/office/drawing/2014/main" id="{F902AE77-7DE1-43A1-A0DD-74C414492A57}"/>
              </a:ext>
            </a:extLst>
          </p:cNvPr>
          <p:cNvSpPr/>
          <p:nvPr/>
        </p:nvSpPr>
        <p:spPr>
          <a:xfrm>
            <a:off x="428625" y="1340768"/>
            <a:ext cx="8247831" cy="2862322"/>
          </a:xfrm>
          <a:prstGeom prst="rect">
            <a:avLst/>
          </a:prstGeom>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“Diet X” runs several weight reduction centres within a large town in the north east of England. </a:t>
            </a:r>
          </a:p>
          <a:p>
            <a:pPr marL="0" marR="0" algn="just" hangingPunct="0">
              <a:spcBef>
                <a:spcPts val="0"/>
              </a:spcBef>
              <a:spcAft>
                <a:spcPts val="0"/>
              </a:spcAft>
            </a:pPr>
            <a:endParaRPr lang="en-GB" dirty="0">
              <a:latin typeface="Calibri" panose="020F0502020204030204" pitchFamily="34" charset="0"/>
              <a:ea typeface="Times New Roman" panose="02020603050405020304" pitchFamily="18" charset="0"/>
              <a:cs typeface="Calibri" panose="020F0502020204030204" pitchFamily="34" charset="0"/>
            </a:endParaRPr>
          </a:p>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From the historical data it was found that the weight of participants is normally distributed with a mean of 150 pounds and a standard deviation of 30 pounds. </a:t>
            </a:r>
          </a:p>
          <a:p>
            <a:pPr marL="0" marR="0" algn="just" hangingPunct="0">
              <a:spcBef>
                <a:spcPts val="0"/>
              </a:spcBef>
              <a:spcAft>
                <a:spcPts val="0"/>
              </a:spcAft>
            </a:pPr>
            <a:endParaRPr lang="en-GB" dirty="0">
              <a:latin typeface="Calibri" panose="020F0502020204030204" pitchFamily="34" charset="0"/>
              <a:ea typeface="Times New Roman" panose="02020603050405020304" pitchFamily="18" charset="0"/>
              <a:cs typeface="Calibri" panose="020F0502020204030204" pitchFamily="34" charset="0"/>
            </a:endParaRPr>
          </a:p>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This can be written in mathematical notation as X~N (150, 30</a:t>
            </a:r>
            <a:r>
              <a:rPr lang="en-GB" baseline="30000" dirty="0">
                <a:latin typeface="Calibri" panose="020F0502020204030204" pitchFamily="34" charset="0"/>
                <a:ea typeface="Times New Roman" panose="02020603050405020304" pitchFamily="18" charset="0"/>
                <a:cs typeface="Calibri" panose="020F0502020204030204" pitchFamily="34" charset="0"/>
              </a:rPr>
              <a:t>2</a:t>
            </a:r>
            <a:r>
              <a:rPr lang="en-GB" dirty="0">
                <a:latin typeface="Calibri" panose="020F0502020204030204" pitchFamily="34" charset="0"/>
                <a:ea typeface="Times New Roman" panose="02020603050405020304" pitchFamily="18" charset="0"/>
                <a:cs typeface="Calibri" panose="020F0502020204030204" pitchFamily="34" charset="0"/>
              </a:rPr>
              <a:t>). </a:t>
            </a:r>
          </a:p>
          <a:p>
            <a:pPr marL="0" marR="0" algn="just" hangingPunct="0">
              <a:spcBef>
                <a:spcPts val="0"/>
              </a:spcBef>
              <a:spcAft>
                <a:spcPts val="0"/>
              </a:spcAft>
            </a:pPr>
            <a:endParaRPr lang="en-GB" dirty="0">
              <a:latin typeface="Calibri" panose="020F0502020204030204" pitchFamily="34" charset="0"/>
              <a:ea typeface="Times New Roman" panose="02020603050405020304" pitchFamily="18" charset="0"/>
              <a:cs typeface="Calibri" panose="020F0502020204030204" pitchFamily="34" charset="0"/>
            </a:endParaRPr>
          </a:p>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Calculate the probability that the average sample weight is greater than 160 pounds when 25 participants are randomly selected for the sample.</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10" name="TextBox 9">
            <a:extLst>
              <a:ext uri="{FF2B5EF4-FFF2-40B4-BE49-F238E27FC236}">
                <a16:creationId xmlns:a16="http://schemas.microsoft.com/office/drawing/2014/main" id="{A1C40685-58C7-4755-A1CA-AF79D9957C4A}"/>
              </a:ext>
            </a:extLst>
          </p:cNvPr>
          <p:cNvSpPr txBox="1">
            <a:spLocks noChangeArrowheads="1"/>
          </p:cNvSpPr>
          <p:nvPr/>
        </p:nvSpPr>
        <p:spPr bwMode="auto">
          <a:xfrm>
            <a:off x="2555776" y="4724888"/>
            <a:ext cx="8334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solidFill>
                  <a:srgbClr val="002060"/>
                </a:solidFill>
              </a:rPr>
              <a:t>Solve</a:t>
            </a:r>
          </a:p>
        </p:txBody>
      </p:sp>
      <p:graphicFrame>
        <p:nvGraphicFramePr>
          <p:cNvPr id="11" name="Object 2">
            <a:extLst>
              <a:ext uri="{FF2B5EF4-FFF2-40B4-BE49-F238E27FC236}">
                <a16:creationId xmlns:a16="http://schemas.microsoft.com/office/drawing/2014/main" id="{5D1B1F90-9FAC-46C3-96BB-AFFC660C72C2}"/>
              </a:ext>
            </a:extLst>
          </p:cNvPr>
          <p:cNvGraphicFramePr>
            <a:graphicFrameLocks noChangeAspect="1"/>
          </p:cNvGraphicFramePr>
          <p:nvPr>
            <p:extLst>
              <p:ext uri="{D42A27DB-BD31-4B8C-83A1-F6EECF244321}">
                <p14:modId xmlns:p14="http://schemas.microsoft.com/office/powerpoint/2010/main" val="3022276026"/>
              </p:ext>
            </p:extLst>
          </p:nvPr>
        </p:nvGraphicFramePr>
        <p:xfrm>
          <a:off x="3779912" y="4671136"/>
          <a:ext cx="1432173" cy="477391"/>
        </p:xfrm>
        <a:graphic>
          <a:graphicData uri="http://schemas.openxmlformats.org/presentationml/2006/ole">
            <mc:AlternateContent xmlns:mc="http://schemas.openxmlformats.org/markup-compatibility/2006">
              <mc:Choice xmlns:v="urn:schemas-microsoft-com:vml" Requires="v">
                <p:oleObj spid="_x0000_s5181" name="Microsoft Equation 3.0" r:id="rId3" imgW="609480" imgH="203040" progId="">
                  <p:embed/>
                </p:oleObj>
              </mc:Choice>
              <mc:Fallback>
                <p:oleObj name="Microsoft Equation 3.0" r:id="rId3" imgW="609480" imgH="203040" progId="">
                  <p:embed/>
                  <p:pic>
                    <p:nvPicPr>
                      <p:cNvPr id="6" name="Object 2">
                        <a:extLst>
                          <a:ext uri="{FF2B5EF4-FFF2-40B4-BE49-F238E27FC236}">
                            <a16:creationId xmlns:a16="http://schemas.microsoft.com/office/drawing/2014/main" id="{160FE0B7-B9FC-441E-9029-E49EF02CCD9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79912" y="4671136"/>
                        <a:ext cx="1432173" cy="477391"/>
                      </a:xfrm>
                      <a:prstGeom prst="rect">
                        <a:avLst/>
                      </a:prstGeom>
                      <a:solidFill>
                        <a:schemeClr val="accent6">
                          <a:lumMod val="60000"/>
                          <a:lumOff val="40000"/>
                        </a:schemeClr>
                      </a:solidFill>
                      <a:ln>
                        <a:noFill/>
                      </a:ln>
                      <a:effectLst/>
                    </p:spPr>
                  </p:pic>
                </p:oleObj>
              </mc:Fallback>
            </mc:AlternateContent>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ctrTitle"/>
          </p:nvPr>
        </p:nvSpPr>
        <p:spPr>
          <a:xfrm>
            <a:off x="500063" y="285750"/>
            <a:ext cx="6929437" cy="714375"/>
          </a:xfrm>
        </p:spPr>
        <p:txBody>
          <a:bodyPr/>
          <a:lstStyle/>
          <a:p>
            <a:r>
              <a:rPr lang="en-GB" dirty="0">
                <a:latin typeface="Arial" charset="0"/>
                <a:cs typeface="Arial" charset="0"/>
              </a:rPr>
              <a:t>Learning objectives</a:t>
            </a:r>
          </a:p>
        </p:txBody>
      </p:sp>
      <p:sp>
        <p:nvSpPr>
          <p:cNvPr id="3" name="Slide Number Placeholder 2"/>
          <p:cNvSpPr>
            <a:spLocks noGrp="1"/>
          </p:cNvSpPr>
          <p:nvPr>
            <p:ph type="sldNum" sz="quarter" idx="10"/>
          </p:nvPr>
        </p:nvSpPr>
        <p:spPr/>
        <p:txBody>
          <a:bodyPr/>
          <a:lstStyle/>
          <a:p>
            <a:pPr>
              <a:defRPr/>
            </a:pPr>
            <a:fld id="{1A561F35-90E7-4B49-8A71-B09C4330D8DF}" type="slidenum">
              <a:rPr lang="en-GB" smtClean="0"/>
              <a:pPr>
                <a:defRPr/>
              </a:pPr>
              <a:t>2</a:t>
            </a:fld>
            <a:endParaRPr lang="en-GB" dirty="0"/>
          </a:p>
        </p:txBody>
      </p:sp>
      <p:sp>
        <p:nvSpPr>
          <p:cNvPr id="21508"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2" name="Rectangle 2">
            <a:extLst>
              <a:ext uri="{FF2B5EF4-FFF2-40B4-BE49-F238E27FC236}">
                <a16:creationId xmlns:a16="http://schemas.microsoft.com/office/drawing/2014/main" id="{D5994E76-F062-450F-B317-66F632D922D0}"/>
              </a:ext>
            </a:extLst>
          </p:cNvPr>
          <p:cNvSpPr>
            <a:spLocks noChangeArrowheads="1"/>
          </p:cNvSpPr>
          <p:nvPr/>
        </p:nvSpPr>
        <p:spPr bwMode="auto">
          <a:xfrm>
            <a:off x="517971" y="1894765"/>
            <a:ext cx="8143874" cy="25853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hangingPunct="0">
              <a:tabLst>
                <a:tab pos="457200" algn="l"/>
              </a:tabLst>
              <a:defRPr>
                <a:solidFill>
                  <a:schemeClr val="tx1"/>
                </a:solidFill>
                <a:latin typeface="Arial" panose="020B0604020202020204" pitchFamily="34" charset="0"/>
              </a:defRPr>
            </a:lvl1pPr>
            <a:lvl2pPr eaLnBrk="0" hangingPunct="0">
              <a:tabLst>
                <a:tab pos="457200" algn="l"/>
              </a:tabLst>
              <a:defRPr>
                <a:solidFill>
                  <a:schemeClr val="tx1"/>
                </a:solidFill>
                <a:latin typeface="Arial" panose="020B0604020202020204" pitchFamily="34" charset="0"/>
              </a:defRPr>
            </a:lvl2pPr>
            <a:lvl3pPr eaLnBrk="0" hangingPunct="0">
              <a:tabLst>
                <a:tab pos="457200" algn="l"/>
              </a:tabLst>
              <a:defRPr>
                <a:solidFill>
                  <a:schemeClr val="tx1"/>
                </a:solidFill>
                <a:latin typeface="Arial" panose="020B0604020202020204" pitchFamily="34" charset="0"/>
              </a:defRPr>
            </a:lvl3pPr>
            <a:lvl4pPr eaLnBrk="0" hangingPunct="0">
              <a:tabLst>
                <a:tab pos="457200" algn="l"/>
              </a:tabLst>
              <a:defRPr>
                <a:solidFill>
                  <a:schemeClr val="tx1"/>
                </a:solidFill>
                <a:latin typeface="Arial" panose="020B0604020202020204" pitchFamily="34" charset="0"/>
              </a:defRPr>
            </a:lvl4pPr>
            <a:lvl5pPr eaLnBrk="0" hangingPunct="0">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GB" altLang="en-US"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On completing this chapter, you should be able to:</a:t>
            </a: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GB" altLang="en-US" b="0" i="0" u="none" strike="noStrike" cap="none" normalizeH="0" baseline="0" dirty="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tab pos="457200" algn="l"/>
              </a:tabLst>
            </a:pPr>
            <a:r>
              <a:rPr kumimoji="0" lang="en-GB" altLang="en-US"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Distinguish between the concept of a population and sample.</a:t>
            </a:r>
            <a:endParaRPr kumimoji="0" lang="en-GB" altLang="en-US" b="0" i="0" u="none" strike="noStrike" cap="none" normalizeH="0" baseline="0" dirty="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tab pos="457200" algn="l"/>
              </a:tabLst>
            </a:pPr>
            <a:r>
              <a:rPr kumimoji="0" lang="en-GB" altLang="en-US" b="0" i="0" u="none" strike="noStrike" cap="none" normalizeH="0" baseline="0" dirty="0">
                <a:ln>
                  <a:noFill/>
                </a:ln>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Understand the concept of a sampling distribution: mean and proportion.</a:t>
            </a:r>
            <a:endParaRPr kumimoji="0" lang="en-GB" altLang="en-US" b="0" i="0" u="none" strike="noStrike" cap="none" normalizeH="0" baseline="0" dirty="0">
              <a:ln>
                <a:noFill/>
              </a:ln>
              <a:solidFill>
                <a:srgbClr val="FF0000"/>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tab pos="457200" algn="l"/>
              </a:tabLst>
            </a:pPr>
            <a:r>
              <a:rPr kumimoji="0" lang="en-GB" altLang="en-US"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Understand sampling from a normal population.</a:t>
            </a:r>
            <a:endParaRPr kumimoji="0" lang="en-GB" altLang="en-US" b="0" i="0" u="none" strike="noStrike" cap="none" normalizeH="0" baseline="0" dirty="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tab pos="457200" algn="l"/>
              </a:tabLst>
            </a:pPr>
            <a:r>
              <a:rPr kumimoji="0" lang="en-GB" altLang="en-US" b="0" i="0" u="none" strike="noStrike" cap="none" normalizeH="0" baseline="0" dirty="0">
                <a:ln>
                  <a:noFill/>
                </a:ln>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Understand sampling from non-normal population – Central Limit Theorem.</a:t>
            </a:r>
            <a:endParaRPr kumimoji="0" lang="en-GB" altLang="en-US" b="0" i="0" u="none" strike="noStrike" cap="none" normalizeH="0" baseline="0" dirty="0">
              <a:ln>
                <a:noFill/>
              </a:ln>
              <a:solidFill>
                <a:srgbClr val="FF0000"/>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tab pos="457200" algn="l"/>
              </a:tabLst>
            </a:pPr>
            <a:r>
              <a:rPr kumimoji="0" lang="en-GB" altLang="en-US"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Estimate an appropriate sample size given the confidence interval.</a:t>
            </a:r>
            <a:endParaRPr kumimoji="0" lang="en-GB" altLang="en-US" b="0" i="0" u="none" strike="noStrike" cap="none" normalizeH="0" baseline="0" dirty="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tab pos="457200" algn="l"/>
              </a:tabLst>
            </a:pPr>
            <a:r>
              <a:rPr kumimoji="0" lang="en-GB" altLang="en-US" b="0" i="0" u="none" strike="noStrike" cap="none" normalizeH="0" baseline="0" dirty="0">
                <a:ln>
                  <a:noFill/>
                </a:ln>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Solve problems using Microsoft Excel and IBM SPSS software packages.</a:t>
            </a:r>
            <a:endParaRPr kumimoji="0" lang="en-GB" altLang="en-US" b="0" i="0" u="none" strike="noStrike" cap="none" normalizeH="0" baseline="0" dirty="0">
              <a:ln>
                <a:noFill/>
              </a:ln>
              <a:solidFill>
                <a:srgbClr val="FF000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3">
            <a:extLst>
              <a:ext uri="{FF2B5EF4-FFF2-40B4-BE49-F238E27FC236}">
                <a16:creationId xmlns:a16="http://schemas.microsoft.com/office/drawing/2014/main" id="{A0C6FC7C-1387-4851-A289-48D8F75E55DC}"/>
              </a:ext>
            </a:extLst>
          </p:cNvPr>
          <p:cNvSpPr>
            <a:spLocks noChangeArrowheads="1"/>
          </p:cNvSpPr>
          <p:nvPr/>
        </p:nvSpPr>
        <p:spPr bwMode="auto">
          <a:xfrm>
            <a:off x="500063" y="2492896"/>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B85C4E63-B3EF-4A7D-83B5-7EA4F1B8FBDC}"/>
              </a:ext>
            </a:extLst>
          </p:cNvPr>
          <p:cNvSpPr>
            <a:spLocks noGrp="1"/>
          </p:cNvSpPr>
          <p:nvPr>
            <p:ph type="sldNum" sz="quarter" idx="10"/>
          </p:nvPr>
        </p:nvSpPr>
        <p:spPr/>
        <p:txBody>
          <a:bodyPr/>
          <a:lstStyle/>
          <a:p>
            <a:pPr>
              <a:defRPr/>
            </a:pPr>
            <a:fld id="{B2A17A9D-C4E7-4BDD-89C0-ED51AD2FDA9D}" type="slidenum">
              <a:rPr lang="en-GB" smtClean="0"/>
              <a:pPr>
                <a:defRPr/>
              </a:pPr>
              <a:t>20</a:t>
            </a:fld>
            <a:endParaRPr lang="en-GB" dirty="0"/>
          </a:p>
        </p:txBody>
      </p:sp>
      <p:sp>
        <p:nvSpPr>
          <p:cNvPr id="4" name="Footer Placeholder 3">
            <a:extLst>
              <a:ext uri="{FF2B5EF4-FFF2-40B4-BE49-F238E27FC236}">
                <a16:creationId xmlns:a16="http://schemas.microsoft.com/office/drawing/2014/main" id="{E9B2F838-E54B-45A2-9541-7690ABD7BA8E}"/>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554C04DA-81FB-4E3B-8543-34AD1E78343A}"/>
              </a:ext>
            </a:extLst>
          </p:cNvPr>
          <p:cNvSpPr/>
          <p:nvPr/>
        </p:nvSpPr>
        <p:spPr>
          <a:xfrm>
            <a:off x="500034" y="1340768"/>
            <a:ext cx="4359998" cy="646331"/>
          </a:xfrm>
          <a:prstGeom prst="rect">
            <a:avLst/>
          </a:prstGeom>
        </p:spPr>
        <p:txBody>
          <a:bodyPr wrap="square">
            <a:spAutoFit/>
          </a:bodyPr>
          <a:lstStyle/>
          <a:p>
            <a:r>
              <a:rPr lang="en-GB" dirty="0">
                <a:latin typeface="Calibri" panose="020F0502020204030204" pitchFamily="34" charset="0"/>
                <a:ea typeface="Times New Roman" panose="02020603050405020304" pitchFamily="18" charset="0"/>
              </a:rPr>
              <a:t>Figure 4.27 illustrates the region to be found that represents this probability.</a:t>
            </a:r>
            <a:endParaRPr lang="en-GB" dirty="0"/>
          </a:p>
        </p:txBody>
      </p:sp>
      <p:sp>
        <p:nvSpPr>
          <p:cNvPr id="9" name="Rectangle 8">
            <a:extLst>
              <a:ext uri="{FF2B5EF4-FFF2-40B4-BE49-F238E27FC236}">
                <a16:creationId xmlns:a16="http://schemas.microsoft.com/office/drawing/2014/main" id="{F69ABF0A-B3D7-4115-94C4-3AAEDC162079}"/>
              </a:ext>
            </a:extLst>
          </p:cNvPr>
          <p:cNvSpPr/>
          <p:nvPr/>
        </p:nvSpPr>
        <p:spPr>
          <a:xfrm>
            <a:off x="500033" y="2020251"/>
            <a:ext cx="2127750" cy="646331"/>
          </a:xfrm>
          <a:prstGeom prst="rect">
            <a:avLst/>
          </a:prstGeom>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From Equation (4.9) we have:</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10" name="Picture 9">
            <a:extLst>
              <a:ext uri="{FF2B5EF4-FFF2-40B4-BE49-F238E27FC236}">
                <a16:creationId xmlns:a16="http://schemas.microsoft.com/office/drawing/2014/main" id="{AC50A196-5407-40CF-8E6F-9F03CCD36409}"/>
              </a:ext>
            </a:extLst>
          </p:cNvPr>
          <p:cNvPicPr>
            <a:picLocks noChangeAspect="1"/>
          </p:cNvPicPr>
          <p:nvPr/>
        </p:nvPicPr>
        <p:blipFill>
          <a:blip r:embed="rId2"/>
          <a:stretch>
            <a:fillRect/>
          </a:stretch>
        </p:blipFill>
        <p:spPr>
          <a:xfrm>
            <a:off x="473327" y="2758215"/>
            <a:ext cx="4257143" cy="847619"/>
          </a:xfrm>
          <a:prstGeom prst="rect">
            <a:avLst/>
          </a:prstGeom>
        </p:spPr>
      </p:pic>
      <p:sp>
        <p:nvSpPr>
          <p:cNvPr id="11" name="Rectangle 10">
            <a:extLst>
              <a:ext uri="{FF2B5EF4-FFF2-40B4-BE49-F238E27FC236}">
                <a16:creationId xmlns:a16="http://schemas.microsoft.com/office/drawing/2014/main" id="{6D7D2DB8-0653-4AEF-8943-8CA6389B7563}"/>
              </a:ext>
            </a:extLst>
          </p:cNvPr>
          <p:cNvSpPr/>
          <p:nvPr/>
        </p:nvSpPr>
        <p:spPr>
          <a:xfrm>
            <a:off x="2457968" y="4268787"/>
            <a:ext cx="2015167" cy="369332"/>
          </a:xfrm>
          <a:prstGeom prst="rect">
            <a:avLst/>
          </a:prstGeom>
          <a:solidFill>
            <a:schemeClr val="accent2">
              <a:lumMod val="20000"/>
              <a:lumOff val="80000"/>
            </a:schemeClr>
          </a:solidFill>
        </p:spPr>
        <p:txBody>
          <a:bodyPr wrap="none">
            <a:spAutoFit/>
          </a:bodyPr>
          <a:lstStyle/>
          <a:p>
            <a:r>
              <a:rPr lang="en-GB" dirty="0">
                <a:latin typeface="Calibri" panose="020F0502020204030204" pitchFamily="34" charset="0"/>
                <a:ea typeface="Times New Roman" panose="02020603050405020304" pitchFamily="18" charset="0"/>
                <a:cs typeface="Times New Roman" panose="02020603050405020304" pitchFamily="18" charset="0"/>
              </a:rPr>
              <a:t>From normal tables</a:t>
            </a:r>
            <a:endParaRPr lang="en-GB" dirty="0"/>
          </a:p>
        </p:txBody>
      </p:sp>
      <p:pic>
        <p:nvPicPr>
          <p:cNvPr id="12" name="Picture 11">
            <a:extLst>
              <a:ext uri="{FF2B5EF4-FFF2-40B4-BE49-F238E27FC236}">
                <a16:creationId xmlns:a16="http://schemas.microsoft.com/office/drawing/2014/main" id="{EF4BA5DE-0FC9-454E-89A2-73190C42B296}"/>
              </a:ext>
            </a:extLst>
          </p:cNvPr>
          <p:cNvPicPr>
            <a:picLocks noChangeAspect="1"/>
          </p:cNvPicPr>
          <p:nvPr/>
        </p:nvPicPr>
        <p:blipFill>
          <a:blip r:embed="rId3"/>
          <a:stretch>
            <a:fillRect/>
          </a:stretch>
        </p:blipFill>
        <p:spPr>
          <a:xfrm>
            <a:off x="1403648" y="4669266"/>
            <a:ext cx="4123809" cy="504762"/>
          </a:xfrm>
          <a:prstGeom prst="rect">
            <a:avLst/>
          </a:prstGeom>
        </p:spPr>
      </p:pic>
      <p:sp>
        <p:nvSpPr>
          <p:cNvPr id="13" name="Rectangle 12">
            <a:extLst>
              <a:ext uri="{FF2B5EF4-FFF2-40B4-BE49-F238E27FC236}">
                <a16:creationId xmlns:a16="http://schemas.microsoft.com/office/drawing/2014/main" id="{097B1790-3B7E-45EE-9CD1-557B1D321317}"/>
              </a:ext>
            </a:extLst>
          </p:cNvPr>
          <p:cNvSpPr/>
          <p:nvPr/>
        </p:nvSpPr>
        <p:spPr>
          <a:xfrm>
            <a:off x="473777" y="5363395"/>
            <a:ext cx="8335830" cy="369332"/>
          </a:xfrm>
          <a:prstGeom prst="rect">
            <a:avLst/>
          </a:prstGeom>
          <a:solidFill>
            <a:schemeClr val="accent3">
              <a:lumMod val="20000"/>
              <a:lumOff val="80000"/>
            </a:schemeClr>
          </a:solidFill>
        </p:spPr>
        <p:txBody>
          <a:bodyPr wrap="square">
            <a:spAutoFit/>
          </a:bodyPr>
          <a:lstStyle/>
          <a:p>
            <a:r>
              <a:rPr lang="en-GB" dirty="0">
                <a:latin typeface="Calibri" panose="020F0502020204030204" pitchFamily="34" charset="0"/>
                <a:ea typeface="Times New Roman" panose="02020603050405020304" pitchFamily="18" charset="0"/>
              </a:rPr>
              <a:t>The probability that the sample mean is greater than 160 pounds is 0.04779 or </a:t>
            </a:r>
            <a:r>
              <a:rPr lang="en-GB" dirty="0">
                <a:latin typeface="Calibri" panose="020F0502020204030204" pitchFamily="34" charset="0"/>
                <a:ea typeface="Times New Roman" panose="02020603050405020304" pitchFamily="18" charset="0"/>
                <a:cs typeface="Calibri" panose="020F0502020204030204" pitchFamily="34" charset="0"/>
                <a:sym typeface="Symbol" panose="05050102010706020507" pitchFamily="18" charset="2"/>
              </a:rPr>
              <a:t></a:t>
            </a:r>
            <a:r>
              <a:rPr lang="en-GB" dirty="0">
                <a:latin typeface="Calibri" panose="020F0502020204030204" pitchFamily="34" charset="0"/>
                <a:ea typeface="Times New Roman" panose="02020603050405020304" pitchFamily="18" charset="0"/>
              </a:rPr>
              <a:t>5%.</a:t>
            </a:r>
            <a:endParaRPr lang="en-GB" dirty="0"/>
          </a:p>
        </p:txBody>
      </p:sp>
      <p:sp>
        <p:nvSpPr>
          <p:cNvPr id="14" name="Title 1">
            <a:extLst>
              <a:ext uri="{FF2B5EF4-FFF2-40B4-BE49-F238E27FC236}">
                <a16:creationId xmlns:a16="http://schemas.microsoft.com/office/drawing/2014/main" id="{5CE0A0C1-9CEB-40D6-BDA8-24997C824075}"/>
              </a:ext>
            </a:extLst>
          </p:cNvPr>
          <p:cNvSpPr>
            <a:spLocks noGrp="1"/>
          </p:cNvSpPr>
          <p:nvPr>
            <p:ph type="ctrTitle"/>
          </p:nvPr>
        </p:nvSpPr>
        <p:spPr>
          <a:xfrm>
            <a:off x="500063" y="285750"/>
            <a:ext cx="6929437" cy="714375"/>
          </a:xfrm>
        </p:spPr>
        <p:txBody>
          <a:bodyPr/>
          <a:lstStyle/>
          <a:p>
            <a:r>
              <a:rPr lang="en-GB" dirty="0">
                <a:latin typeface="Arial" charset="0"/>
                <a:cs typeface="Arial" charset="0"/>
              </a:rPr>
              <a:t>Example 4.7 (2/3)</a:t>
            </a:r>
          </a:p>
        </p:txBody>
      </p:sp>
      <p:pic>
        <p:nvPicPr>
          <p:cNvPr id="15" name="Picture 14">
            <a:extLst>
              <a:ext uri="{FF2B5EF4-FFF2-40B4-BE49-F238E27FC236}">
                <a16:creationId xmlns:a16="http://schemas.microsoft.com/office/drawing/2014/main" id="{C2954A62-A9F7-46EC-8D42-D35EB0AD25DB}"/>
              </a:ext>
            </a:extLst>
          </p:cNvPr>
          <p:cNvPicPr/>
          <p:nvPr/>
        </p:nvPicPr>
        <p:blipFill>
          <a:blip r:embed="rId4"/>
          <a:stretch>
            <a:fillRect/>
          </a:stretch>
        </p:blipFill>
        <p:spPr>
          <a:xfrm>
            <a:off x="4940454" y="1268760"/>
            <a:ext cx="3703512" cy="2960697"/>
          </a:xfrm>
          <a:prstGeom prst="rect">
            <a:avLst/>
          </a:prstGeom>
        </p:spPr>
      </p:pic>
    </p:spTree>
    <p:extLst>
      <p:ext uri="{BB962C8B-B14F-4D97-AF65-F5344CB8AC3E}">
        <p14:creationId xmlns:p14="http://schemas.microsoft.com/office/powerpoint/2010/main" val="28093474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itle 1"/>
          <p:cNvSpPr>
            <a:spLocks noGrp="1"/>
          </p:cNvSpPr>
          <p:nvPr>
            <p:ph type="ctrTitle"/>
          </p:nvPr>
        </p:nvSpPr>
        <p:spPr>
          <a:xfrm>
            <a:off x="500063" y="285750"/>
            <a:ext cx="6929437" cy="714375"/>
          </a:xfrm>
        </p:spPr>
        <p:txBody>
          <a:bodyPr/>
          <a:lstStyle/>
          <a:p>
            <a:r>
              <a:rPr lang="en-GB" dirty="0">
                <a:latin typeface="Arial" charset="0"/>
                <a:cs typeface="Arial" charset="0"/>
              </a:rPr>
              <a:t>Example 4.7 Excel solution</a:t>
            </a:r>
          </a:p>
        </p:txBody>
      </p:sp>
      <p:sp>
        <p:nvSpPr>
          <p:cNvPr id="3" name="Slide Number Placeholder 2"/>
          <p:cNvSpPr>
            <a:spLocks noGrp="1"/>
          </p:cNvSpPr>
          <p:nvPr>
            <p:ph type="sldNum" sz="quarter" idx="10"/>
          </p:nvPr>
        </p:nvSpPr>
        <p:spPr/>
        <p:txBody>
          <a:bodyPr/>
          <a:lstStyle/>
          <a:p>
            <a:pPr>
              <a:defRPr/>
            </a:pPr>
            <a:fld id="{17526CE9-EAB5-4A16-BFBD-23D050B3B6A0}" type="slidenum">
              <a:rPr lang="en-GB" smtClean="0"/>
              <a:pPr>
                <a:defRPr/>
              </a:pPr>
              <a:t>21</a:t>
            </a:fld>
            <a:endParaRPr lang="en-GB" dirty="0"/>
          </a:p>
        </p:txBody>
      </p:sp>
      <p:sp>
        <p:nvSpPr>
          <p:cNvPr id="5126"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graphicFrame>
        <p:nvGraphicFramePr>
          <p:cNvPr id="5122" name="Object 2"/>
          <p:cNvGraphicFramePr>
            <a:graphicFrameLocks noChangeAspect="1"/>
          </p:cNvGraphicFramePr>
          <p:nvPr>
            <p:extLst>
              <p:ext uri="{D42A27DB-BD31-4B8C-83A1-F6EECF244321}">
                <p14:modId xmlns:p14="http://schemas.microsoft.com/office/powerpoint/2010/main" val="4093727147"/>
              </p:ext>
            </p:extLst>
          </p:nvPr>
        </p:nvGraphicFramePr>
        <p:xfrm>
          <a:off x="1010411" y="3434744"/>
          <a:ext cx="1000125" cy="333375"/>
        </p:xfrm>
        <a:graphic>
          <a:graphicData uri="http://schemas.openxmlformats.org/presentationml/2006/ole">
            <mc:AlternateContent xmlns:mc="http://schemas.openxmlformats.org/markup-compatibility/2006">
              <mc:Choice xmlns:v="urn:schemas-microsoft-com:vml" Requires="v">
                <p:oleObj spid="_x0000_s19522" name="Equation" r:id="rId3" imgW="609480" imgH="203040" progId="Equation.3">
                  <p:embed/>
                </p:oleObj>
              </mc:Choice>
              <mc:Fallback>
                <p:oleObj name="Equation" r:id="rId3" imgW="609480" imgH="20304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10411" y="3434744"/>
                        <a:ext cx="1000125" cy="333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pic>
        <p:nvPicPr>
          <p:cNvPr id="11" name="Picture 10">
            <a:extLst>
              <a:ext uri="{FF2B5EF4-FFF2-40B4-BE49-F238E27FC236}">
                <a16:creationId xmlns:a16="http://schemas.microsoft.com/office/drawing/2014/main" id="{CE562109-B789-46AF-B959-B742BE3868A8}"/>
              </a:ext>
            </a:extLst>
          </p:cNvPr>
          <p:cNvPicPr>
            <a:picLocks noChangeAspect="1"/>
          </p:cNvPicPr>
          <p:nvPr/>
        </p:nvPicPr>
        <p:blipFill>
          <a:blip r:embed="rId5"/>
          <a:stretch>
            <a:fillRect/>
          </a:stretch>
        </p:blipFill>
        <p:spPr>
          <a:xfrm>
            <a:off x="3707904" y="5589240"/>
            <a:ext cx="3096344" cy="378998"/>
          </a:xfrm>
          <a:prstGeom prst="rect">
            <a:avLst/>
          </a:prstGeom>
        </p:spPr>
      </p:pic>
      <p:pic>
        <p:nvPicPr>
          <p:cNvPr id="2" name="Picture 1">
            <a:extLst>
              <a:ext uri="{FF2B5EF4-FFF2-40B4-BE49-F238E27FC236}">
                <a16:creationId xmlns:a16="http://schemas.microsoft.com/office/drawing/2014/main" id="{8EF9BB1E-6B73-44CA-9A47-F59F6376CE4A}"/>
              </a:ext>
            </a:extLst>
          </p:cNvPr>
          <p:cNvPicPr>
            <a:picLocks noChangeAspect="1"/>
          </p:cNvPicPr>
          <p:nvPr/>
        </p:nvPicPr>
        <p:blipFill>
          <a:blip r:embed="rId6"/>
          <a:stretch>
            <a:fillRect/>
          </a:stretch>
        </p:blipFill>
        <p:spPr>
          <a:xfrm>
            <a:off x="2623968" y="1438195"/>
            <a:ext cx="5509621" cy="3952909"/>
          </a:xfrm>
          <a:prstGeom prst="rect">
            <a:avLst/>
          </a:prstGeom>
        </p:spPr>
      </p:pic>
    </p:spTree>
    <p:extLst>
      <p:ext uri="{BB962C8B-B14F-4D97-AF65-F5344CB8AC3E}">
        <p14:creationId xmlns:p14="http://schemas.microsoft.com/office/powerpoint/2010/main" val="13028841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86A916-4CE0-4B0F-A67D-9627AA6EFBAF}"/>
              </a:ext>
            </a:extLst>
          </p:cNvPr>
          <p:cNvSpPr>
            <a:spLocks noGrp="1"/>
          </p:cNvSpPr>
          <p:nvPr>
            <p:ph type="ctrTitle"/>
          </p:nvPr>
        </p:nvSpPr>
        <p:spPr/>
        <p:txBody>
          <a:bodyPr/>
          <a:lstStyle/>
          <a:p>
            <a:r>
              <a:rPr lang="en-GB" dirty="0"/>
              <a:t>Example 4.7 SPSS solution</a:t>
            </a:r>
          </a:p>
        </p:txBody>
      </p:sp>
      <p:sp>
        <p:nvSpPr>
          <p:cNvPr id="3" name="Slide Number Placeholder 2">
            <a:extLst>
              <a:ext uri="{FF2B5EF4-FFF2-40B4-BE49-F238E27FC236}">
                <a16:creationId xmlns:a16="http://schemas.microsoft.com/office/drawing/2014/main" id="{CCA775A9-FAFD-4370-B7CB-F388EA33951E}"/>
              </a:ext>
            </a:extLst>
          </p:cNvPr>
          <p:cNvSpPr>
            <a:spLocks noGrp="1"/>
          </p:cNvSpPr>
          <p:nvPr>
            <p:ph type="sldNum" sz="quarter" idx="10"/>
          </p:nvPr>
        </p:nvSpPr>
        <p:spPr/>
        <p:txBody>
          <a:bodyPr/>
          <a:lstStyle/>
          <a:p>
            <a:pPr>
              <a:defRPr/>
            </a:pPr>
            <a:fld id="{B2A17A9D-C4E7-4BDD-89C0-ED51AD2FDA9D}" type="slidenum">
              <a:rPr lang="en-GB" smtClean="0"/>
              <a:pPr>
                <a:defRPr/>
              </a:pPr>
              <a:t>22</a:t>
            </a:fld>
            <a:endParaRPr lang="en-GB" dirty="0"/>
          </a:p>
        </p:txBody>
      </p:sp>
      <p:sp>
        <p:nvSpPr>
          <p:cNvPr id="4" name="Footer Placeholder 3">
            <a:extLst>
              <a:ext uri="{FF2B5EF4-FFF2-40B4-BE49-F238E27FC236}">
                <a16:creationId xmlns:a16="http://schemas.microsoft.com/office/drawing/2014/main" id="{CE8BE4EE-37E1-491C-AA52-5ADF69A8C871}"/>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DBE31914-195F-47E2-9E8B-A2ED9B281256}"/>
              </a:ext>
            </a:extLst>
          </p:cNvPr>
          <p:cNvSpPr/>
          <p:nvPr/>
        </p:nvSpPr>
        <p:spPr>
          <a:xfrm>
            <a:off x="611560" y="1268760"/>
            <a:ext cx="4572000" cy="1200329"/>
          </a:xfrm>
          <a:prstGeom prst="rect">
            <a:avLst/>
          </a:prstGeom>
        </p:spPr>
        <p:txBody>
          <a:bodyPr>
            <a:spAutoFit/>
          </a:bodyPr>
          <a:lstStyle/>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Select Transform &gt; Compute Variable</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Name Target Variable: Example4.6</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Enter in Numeric Expression: 1-CDF(160,150,6)</a:t>
            </a:r>
          </a:p>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Click Ok</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6" name="Picture 5">
            <a:extLst>
              <a:ext uri="{FF2B5EF4-FFF2-40B4-BE49-F238E27FC236}">
                <a16:creationId xmlns:a16="http://schemas.microsoft.com/office/drawing/2014/main" id="{70388620-90B9-48B4-82C1-D771F358E7CA}"/>
              </a:ext>
            </a:extLst>
          </p:cNvPr>
          <p:cNvPicPr/>
          <p:nvPr/>
        </p:nvPicPr>
        <p:blipFill>
          <a:blip r:embed="rId2"/>
          <a:stretch>
            <a:fillRect/>
          </a:stretch>
        </p:blipFill>
        <p:spPr>
          <a:xfrm>
            <a:off x="5183560" y="1336724"/>
            <a:ext cx="3452936" cy="1012155"/>
          </a:xfrm>
          <a:prstGeom prst="rect">
            <a:avLst/>
          </a:prstGeom>
        </p:spPr>
      </p:pic>
      <p:sp>
        <p:nvSpPr>
          <p:cNvPr id="7" name="Rectangle 6">
            <a:extLst>
              <a:ext uri="{FF2B5EF4-FFF2-40B4-BE49-F238E27FC236}">
                <a16:creationId xmlns:a16="http://schemas.microsoft.com/office/drawing/2014/main" id="{768A8C6D-3165-4AF1-90E2-8EA6A9F1D838}"/>
              </a:ext>
            </a:extLst>
          </p:cNvPr>
          <p:cNvSpPr/>
          <p:nvPr/>
        </p:nvSpPr>
        <p:spPr>
          <a:xfrm>
            <a:off x="611560" y="2737741"/>
            <a:ext cx="4572000" cy="923330"/>
          </a:xfrm>
          <a:prstGeom prst="rect">
            <a:avLst/>
          </a:prstGeom>
        </p:spPr>
        <p:txBody>
          <a:bodyPr>
            <a:spAutoFit/>
          </a:bodyPr>
          <a:lstStyle/>
          <a:p>
            <a:r>
              <a:rPr lang="en-GB" dirty="0">
                <a:latin typeface="Calibri" panose="020F0502020204030204" pitchFamily="34" charset="0"/>
                <a:ea typeface="Times New Roman" panose="02020603050405020304" pitchFamily="18" charset="0"/>
              </a:rPr>
              <a:t>SPSS will now undertake the calculation and store the result in the data file under column labelled Example4.6</a:t>
            </a:r>
            <a:endParaRPr lang="en-GB" dirty="0"/>
          </a:p>
        </p:txBody>
      </p:sp>
      <p:pic>
        <p:nvPicPr>
          <p:cNvPr id="8" name="Picture 7">
            <a:extLst>
              <a:ext uri="{FF2B5EF4-FFF2-40B4-BE49-F238E27FC236}">
                <a16:creationId xmlns:a16="http://schemas.microsoft.com/office/drawing/2014/main" id="{7784CB60-E764-462A-8E2F-94379DE536EF}"/>
              </a:ext>
            </a:extLst>
          </p:cNvPr>
          <p:cNvPicPr/>
          <p:nvPr/>
        </p:nvPicPr>
        <p:blipFill>
          <a:blip r:embed="rId3"/>
          <a:stretch>
            <a:fillRect/>
          </a:stretch>
        </p:blipFill>
        <p:spPr>
          <a:xfrm>
            <a:off x="5436096" y="3317390"/>
            <a:ext cx="1728192" cy="615666"/>
          </a:xfrm>
          <a:prstGeom prst="rect">
            <a:avLst/>
          </a:prstGeom>
        </p:spPr>
      </p:pic>
    </p:spTree>
    <p:extLst>
      <p:ext uri="{BB962C8B-B14F-4D97-AF65-F5344CB8AC3E}">
        <p14:creationId xmlns:p14="http://schemas.microsoft.com/office/powerpoint/2010/main" val="38106473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9" name="Title 1"/>
          <p:cNvSpPr>
            <a:spLocks noGrp="1"/>
          </p:cNvSpPr>
          <p:nvPr>
            <p:ph type="ctrTitle"/>
          </p:nvPr>
        </p:nvSpPr>
        <p:spPr>
          <a:xfrm>
            <a:off x="500063" y="285750"/>
            <a:ext cx="7572375" cy="714375"/>
          </a:xfrm>
        </p:spPr>
        <p:txBody>
          <a:bodyPr/>
          <a:lstStyle/>
          <a:p>
            <a:r>
              <a:rPr lang="en-GB" dirty="0">
                <a:latin typeface="Arial" charset="0"/>
                <a:cs typeface="Arial" charset="0"/>
              </a:rPr>
              <a:t>Sampling from a non-normal population</a:t>
            </a:r>
          </a:p>
        </p:txBody>
      </p:sp>
      <p:sp>
        <p:nvSpPr>
          <p:cNvPr id="3" name="Slide Number Placeholder 2"/>
          <p:cNvSpPr>
            <a:spLocks noGrp="1"/>
          </p:cNvSpPr>
          <p:nvPr>
            <p:ph type="sldNum" sz="quarter" idx="10"/>
          </p:nvPr>
        </p:nvSpPr>
        <p:spPr/>
        <p:txBody>
          <a:bodyPr/>
          <a:lstStyle/>
          <a:p>
            <a:pPr>
              <a:defRPr/>
            </a:pPr>
            <a:fld id="{9041F013-FEB3-4AB6-83E0-0DD8BFB9E4AC}" type="slidenum">
              <a:rPr lang="en-GB" smtClean="0"/>
              <a:pPr>
                <a:defRPr/>
              </a:pPr>
              <a:t>23</a:t>
            </a:fld>
            <a:endParaRPr lang="en-GB" dirty="0"/>
          </a:p>
        </p:txBody>
      </p:sp>
      <p:sp>
        <p:nvSpPr>
          <p:cNvPr id="6151"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6152" name="Rectangle 9"/>
          <p:cNvSpPr>
            <a:spLocks noChangeArrowheads="1"/>
          </p:cNvSpPr>
          <p:nvPr/>
        </p:nvSpPr>
        <p:spPr bwMode="auto">
          <a:xfrm>
            <a:off x="500063" y="1214438"/>
            <a:ext cx="8358187"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a:t>In the previous section we </a:t>
            </a:r>
            <a:r>
              <a:rPr lang="en-GB">
                <a:solidFill>
                  <a:srgbClr val="7030A0"/>
                </a:solidFill>
              </a:rPr>
              <a:t>sampled from a population which is normally distributed</a:t>
            </a:r>
            <a:r>
              <a:rPr lang="en-GB"/>
              <a:t> and we stated that the sample means will be normally distributed with mean µ and standard error of the mean. </a:t>
            </a:r>
            <a:r>
              <a:rPr lang="en-GB">
                <a:solidFill>
                  <a:srgbClr val="7030A0"/>
                </a:solidFill>
              </a:rPr>
              <a:t>What if the data does not come from the normal distribution?</a:t>
            </a:r>
          </a:p>
        </p:txBody>
      </p:sp>
      <p:sp>
        <p:nvSpPr>
          <p:cNvPr id="6153" name="Rectangle 10"/>
          <p:cNvSpPr>
            <a:spLocks noChangeArrowheads="1"/>
          </p:cNvSpPr>
          <p:nvPr/>
        </p:nvSpPr>
        <p:spPr bwMode="auto">
          <a:xfrm>
            <a:off x="500063" y="4286250"/>
            <a:ext cx="842962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dirty="0"/>
              <a:t>In most cases the value of n should be at least 30 for non-symmetric distributions and at least 20 for symmetric distributions, before we apply this approximation.</a:t>
            </a:r>
          </a:p>
        </p:txBody>
      </p:sp>
      <p:sp>
        <p:nvSpPr>
          <p:cNvPr id="12" name="Rectangle 11"/>
          <p:cNvSpPr/>
          <p:nvPr/>
        </p:nvSpPr>
        <p:spPr>
          <a:xfrm>
            <a:off x="618406" y="2500313"/>
            <a:ext cx="5668094" cy="1477962"/>
          </a:xfrm>
          <a:prstGeom prst="rect">
            <a:avLst/>
          </a:prstGeom>
          <a:solidFill>
            <a:schemeClr val="accent6">
              <a:lumMod val="60000"/>
              <a:lumOff val="40000"/>
            </a:schemeClr>
          </a:solidFill>
        </p:spPr>
        <p:txBody>
          <a:bodyPr wrap="square">
            <a:spAutoFit/>
          </a:bodyPr>
          <a:lstStyle/>
          <a:p>
            <a:pPr>
              <a:defRPr/>
            </a:pPr>
            <a:r>
              <a:rPr lang="en-GB" dirty="0"/>
              <a:t>The </a:t>
            </a:r>
            <a:r>
              <a:rPr lang="en-GB" dirty="0">
                <a:solidFill>
                  <a:srgbClr val="FF0000"/>
                </a:solidFill>
              </a:rPr>
              <a:t>Central Limit Theorem</a:t>
            </a:r>
            <a:r>
              <a:rPr lang="en-GB" dirty="0"/>
              <a:t> states that no matter what the shape of the population distribution, the sampling distribution of the means will be approximately normal with increasing sample sizes providing better approximations to the normal distribution.</a:t>
            </a:r>
          </a:p>
        </p:txBody>
      </p:sp>
      <p:graphicFrame>
        <p:nvGraphicFramePr>
          <p:cNvPr id="6147" name="Object 11"/>
          <p:cNvGraphicFramePr>
            <a:graphicFrameLocks noChangeAspect="1"/>
          </p:cNvGraphicFramePr>
          <p:nvPr>
            <p:extLst>
              <p:ext uri="{D42A27DB-BD31-4B8C-83A1-F6EECF244321}">
                <p14:modId xmlns:p14="http://schemas.microsoft.com/office/powerpoint/2010/main" val="1849252885"/>
              </p:ext>
            </p:extLst>
          </p:nvPr>
        </p:nvGraphicFramePr>
        <p:xfrm>
          <a:off x="7668344" y="2534702"/>
          <a:ext cx="857250" cy="612775"/>
        </p:xfrm>
        <a:graphic>
          <a:graphicData uri="http://schemas.openxmlformats.org/presentationml/2006/ole">
            <mc:AlternateContent xmlns:mc="http://schemas.openxmlformats.org/markup-compatibility/2006">
              <mc:Choice xmlns:v="urn:schemas-microsoft-com:vml" Requires="v">
                <p:oleObj spid="_x0000_s6282" name="Equation" r:id="rId3" imgW="533160" imgH="380880" progId="Equation.3">
                  <p:embed/>
                </p:oleObj>
              </mc:Choice>
              <mc:Fallback>
                <p:oleObj name="Equation" r:id="rId3" imgW="533160" imgH="380880" progId="Equation.3">
                  <p:embed/>
                  <p:pic>
                    <p:nvPicPr>
                      <p:cNvPr id="0" name="Object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68344" y="2534702"/>
                        <a:ext cx="857250" cy="612775"/>
                      </a:xfrm>
                      <a:prstGeom prst="rect">
                        <a:avLst/>
                      </a:prstGeom>
                      <a:solidFill>
                        <a:schemeClr val="accent6">
                          <a:lumMod val="60000"/>
                          <a:lumOff val="40000"/>
                        </a:schemeClr>
                      </a:solidFill>
                      <a:ln>
                        <a:noFill/>
                      </a:ln>
                      <a:effectLst/>
                    </p:spPr>
                  </p:pic>
                </p:oleObj>
              </mc:Fallback>
            </mc:AlternateContent>
          </a:graphicData>
        </a:graphic>
      </p:graphicFrame>
      <p:graphicFrame>
        <p:nvGraphicFramePr>
          <p:cNvPr id="6148" name="Object 12"/>
          <p:cNvGraphicFramePr>
            <a:graphicFrameLocks noChangeAspect="1"/>
          </p:cNvGraphicFramePr>
          <p:nvPr/>
        </p:nvGraphicFramePr>
        <p:xfrm>
          <a:off x="7215188" y="3357563"/>
          <a:ext cx="857250" cy="596900"/>
        </p:xfrm>
        <a:graphic>
          <a:graphicData uri="http://schemas.openxmlformats.org/presentationml/2006/ole">
            <mc:AlternateContent xmlns:mc="http://schemas.openxmlformats.org/markup-compatibility/2006">
              <mc:Choice xmlns:v="urn:schemas-microsoft-com:vml" Requires="v">
                <p:oleObj spid="_x0000_s6283" name="Equation" r:id="rId5" imgW="583920" imgH="406080" progId="Equation.3">
                  <p:embed/>
                </p:oleObj>
              </mc:Choice>
              <mc:Fallback>
                <p:oleObj name="Equation" r:id="rId5" imgW="583920" imgH="406080" progId="Equation.3">
                  <p:embed/>
                  <p:pic>
                    <p:nvPicPr>
                      <p:cNvPr id="0" name="Object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215188" y="3357563"/>
                        <a:ext cx="857250" cy="596900"/>
                      </a:xfrm>
                      <a:prstGeom prst="rect">
                        <a:avLst/>
                      </a:prstGeom>
                      <a:solidFill>
                        <a:srgbClr val="FFCC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7" name="TextBox 16"/>
          <p:cNvSpPr txBox="1"/>
          <p:nvPr/>
        </p:nvSpPr>
        <p:spPr>
          <a:xfrm>
            <a:off x="618406" y="5214938"/>
            <a:ext cx="8239844" cy="646112"/>
          </a:xfrm>
          <a:prstGeom prst="rect">
            <a:avLst/>
          </a:prstGeom>
          <a:solidFill>
            <a:schemeClr val="tx2">
              <a:lumMod val="40000"/>
              <a:lumOff val="60000"/>
            </a:schemeClr>
          </a:solidFill>
        </p:spPr>
        <p:txBody>
          <a:bodyPr wrap="square">
            <a:spAutoFit/>
          </a:bodyPr>
          <a:lstStyle/>
          <a:p>
            <a:pPr>
              <a:defRPr/>
            </a:pPr>
            <a:r>
              <a:rPr lang="en-GB" dirty="0"/>
              <a:t>The value of the standard error of the mean will be modified by a correction factor when sampling without replacement from a finite population.</a:t>
            </a:r>
          </a:p>
        </p:txBody>
      </p:sp>
      <p:graphicFrame>
        <p:nvGraphicFramePr>
          <p:cNvPr id="2" name="Object 1"/>
          <p:cNvGraphicFramePr>
            <a:graphicFrameLocks noChangeAspect="1"/>
          </p:cNvGraphicFramePr>
          <p:nvPr>
            <p:extLst>
              <p:ext uri="{D42A27DB-BD31-4B8C-83A1-F6EECF244321}">
                <p14:modId xmlns:p14="http://schemas.microsoft.com/office/powerpoint/2010/main" val="2163523301"/>
              </p:ext>
            </p:extLst>
          </p:nvPr>
        </p:nvGraphicFramePr>
        <p:xfrm>
          <a:off x="6516216" y="2708920"/>
          <a:ext cx="609848" cy="348485"/>
        </p:xfrm>
        <a:graphic>
          <a:graphicData uri="http://schemas.openxmlformats.org/presentationml/2006/ole">
            <mc:AlternateContent xmlns:mc="http://schemas.openxmlformats.org/markup-compatibility/2006">
              <mc:Choice xmlns:v="urn:schemas-microsoft-com:vml" Requires="v">
                <p:oleObj spid="_x0000_s6284" name="Equation" r:id="rId7" imgW="355320" imgH="203040" progId="Equation.3">
                  <p:embed/>
                </p:oleObj>
              </mc:Choice>
              <mc:Fallback>
                <p:oleObj name="Equation" r:id="rId7" imgW="355320" imgH="203040" progId="Equation.3">
                  <p:embed/>
                  <p:pic>
                    <p:nvPicPr>
                      <p:cNvPr id="0" name=""/>
                      <p:cNvPicPr/>
                      <p:nvPr/>
                    </p:nvPicPr>
                    <p:blipFill>
                      <a:blip r:embed="rId8"/>
                      <a:stretch>
                        <a:fillRect/>
                      </a:stretch>
                    </p:blipFill>
                    <p:spPr>
                      <a:xfrm>
                        <a:off x="6516216" y="2708920"/>
                        <a:ext cx="609848" cy="348485"/>
                      </a:xfrm>
                      <a:prstGeom prst="rect">
                        <a:avLst/>
                      </a:prstGeom>
                      <a:solidFill>
                        <a:schemeClr val="accent6">
                          <a:lumMod val="60000"/>
                          <a:lumOff val="40000"/>
                        </a:schemeClr>
                      </a:solidFill>
                    </p:spPr>
                  </p:pic>
                </p:oleObj>
              </mc:Fallback>
            </mc:AlternateContent>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3" name="Title 1"/>
          <p:cNvSpPr>
            <a:spLocks noGrp="1"/>
          </p:cNvSpPr>
          <p:nvPr>
            <p:ph type="ctrTitle"/>
          </p:nvPr>
        </p:nvSpPr>
        <p:spPr>
          <a:xfrm>
            <a:off x="500063" y="285750"/>
            <a:ext cx="7643812" cy="714375"/>
          </a:xfrm>
        </p:spPr>
        <p:txBody>
          <a:bodyPr/>
          <a:lstStyle/>
          <a:p>
            <a:r>
              <a:rPr lang="en-GB" dirty="0">
                <a:latin typeface="Arial" charset="0"/>
                <a:cs typeface="Arial" charset="0"/>
              </a:rPr>
              <a:t>Sampling distribution of the proportion</a:t>
            </a:r>
          </a:p>
        </p:txBody>
      </p:sp>
      <p:sp>
        <p:nvSpPr>
          <p:cNvPr id="3" name="Slide Number Placeholder 2"/>
          <p:cNvSpPr>
            <a:spLocks noGrp="1"/>
          </p:cNvSpPr>
          <p:nvPr>
            <p:ph type="sldNum" sz="quarter" idx="10"/>
          </p:nvPr>
        </p:nvSpPr>
        <p:spPr/>
        <p:txBody>
          <a:bodyPr/>
          <a:lstStyle/>
          <a:p>
            <a:pPr>
              <a:defRPr/>
            </a:pPr>
            <a:fld id="{EB9365B3-9FC0-467E-AD55-C79D49E199D5}" type="slidenum">
              <a:rPr lang="en-GB" smtClean="0"/>
              <a:pPr>
                <a:defRPr/>
              </a:pPr>
              <a:t>24</a:t>
            </a:fld>
            <a:endParaRPr lang="en-GB" dirty="0"/>
          </a:p>
        </p:txBody>
      </p:sp>
      <p:sp>
        <p:nvSpPr>
          <p:cNvPr id="7175"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5" name="TextBox 4"/>
          <p:cNvSpPr txBox="1"/>
          <p:nvPr/>
        </p:nvSpPr>
        <p:spPr>
          <a:xfrm>
            <a:off x="428625" y="1200943"/>
            <a:ext cx="8286750" cy="1477963"/>
          </a:xfrm>
          <a:prstGeom prst="rect">
            <a:avLst/>
          </a:prstGeom>
          <a:noFill/>
        </p:spPr>
        <p:txBody>
          <a:bodyPr>
            <a:spAutoFit/>
          </a:bodyPr>
          <a:lstStyle/>
          <a:p>
            <a:pPr>
              <a:defRPr/>
            </a:pPr>
            <a:r>
              <a:rPr lang="en-GB" dirty="0"/>
              <a:t>The sample proportion </a:t>
            </a:r>
            <a:r>
              <a:rPr lang="el-GR" dirty="0"/>
              <a:t>ρ</a:t>
            </a:r>
            <a:r>
              <a:rPr lang="en-GB" dirty="0"/>
              <a:t> will be an estimate of the true population value </a:t>
            </a:r>
            <a:r>
              <a:rPr lang="el-GR" dirty="0"/>
              <a:t>π</a:t>
            </a:r>
            <a:r>
              <a:rPr lang="en-GB" dirty="0"/>
              <a:t>. The sample proportion </a:t>
            </a:r>
            <a:r>
              <a:rPr lang="el-GR" dirty="0"/>
              <a:t>ρ</a:t>
            </a:r>
            <a:r>
              <a:rPr lang="en-GB" dirty="0"/>
              <a:t> has a binomial distribution if we assume:</a:t>
            </a:r>
          </a:p>
          <a:p>
            <a:pPr>
              <a:defRPr/>
            </a:pPr>
            <a:endParaRPr lang="en-GB" dirty="0"/>
          </a:p>
          <a:p>
            <a:pPr marL="342900" indent="-342900">
              <a:buFont typeface="+mj-lt"/>
              <a:buAutoNum type="romanLcPeriod"/>
              <a:defRPr/>
            </a:pPr>
            <a:r>
              <a:rPr lang="en-GB" dirty="0">
                <a:solidFill>
                  <a:srgbClr val="7030A0"/>
                </a:solidFill>
              </a:rPr>
              <a:t>Sampling with replacement from a finite population</a:t>
            </a:r>
          </a:p>
          <a:p>
            <a:pPr marL="342900" indent="-342900">
              <a:buFont typeface="+mj-lt"/>
              <a:buAutoNum type="romanLcPeriod"/>
              <a:defRPr/>
            </a:pPr>
            <a:r>
              <a:rPr lang="en-GB" dirty="0">
                <a:solidFill>
                  <a:srgbClr val="7030A0"/>
                </a:solidFill>
              </a:rPr>
              <a:t>Sampling without replacement from an infinite population</a:t>
            </a:r>
          </a:p>
        </p:txBody>
      </p:sp>
      <p:sp>
        <p:nvSpPr>
          <p:cNvPr id="6" name="TextBox 5"/>
          <p:cNvSpPr txBox="1"/>
          <p:nvPr/>
        </p:nvSpPr>
        <p:spPr>
          <a:xfrm>
            <a:off x="424509" y="2678332"/>
            <a:ext cx="8286750" cy="1754187"/>
          </a:xfrm>
          <a:prstGeom prst="rect">
            <a:avLst/>
          </a:prstGeom>
          <a:noFill/>
        </p:spPr>
        <p:txBody>
          <a:bodyPr>
            <a:spAutoFit/>
          </a:bodyPr>
          <a:lstStyle/>
          <a:p>
            <a:pPr>
              <a:defRPr/>
            </a:pPr>
            <a:r>
              <a:rPr lang="en-GB" dirty="0"/>
              <a:t>The </a:t>
            </a:r>
            <a:r>
              <a:rPr lang="en-GB" dirty="0">
                <a:solidFill>
                  <a:srgbClr val="7030A0"/>
                </a:solidFill>
              </a:rPr>
              <a:t>sampling distribution of the population proportion </a:t>
            </a:r>
            <a:r>
              <a:rPr lang="el-GR" dirty="0">
                <a:solidFill>
                  <a:srgbClr val="7030A0"/>
                </a:solidFill>
              </a:rPr>
              <a:t>π</a:t>
            </a:r>
            <a:r>
              <a:rPr lang="en-GB" dirty="0">
                <a:solidFill>
                  <a:srgbClr val="7030A0"/>
                </a:solidFill>
              </a:rPr>
              <a:t> can be approximated by a normal distribution </a:t>
            </a:r>
            <a:r>
              <a:rPr lang="en-GB" dirty="0"/>
              <a:t>if:</a:t>
            </a:r>
          </a:p>
          <a:p>
            <a:pPr>
              <a:defRPr/>
            </a:pPr>
            <a:endParaRPr lang="en-GB" dirty="0"/>
          </a:p>
          <a:p>
            <a:pPr marL="342900" indent="-342900">
              <a:buFont typeface="+mj-lt"/>
              <a:buAutoNum type="romanLcPeriod"/>
              <a:defRPr/>
            </a:pPr>
            <a:r>
              <a:rPr lang="en-GB" dirty="0">
                <a:solidFill>
                  <a:srgbClr val="7030A0"/>
                </a:solidFill>
              </a:rPr>
              <a:t>π ~ 0.5 (population proportion approximately 0.5)</a:t>
            </a:r>
          </a:p>
          <a:p>
            <a:pPr marL="342900" indent="-342900">
              <a:buFont typeface="+mj-lt"/>
              <a:buAutoNum type="romanLcPeriod"/>
              <a:defRPr/>
            </a:pPr>
            <a:r>
              <a:rPr lang="en-GB" dirty="0">
                <a:solidFill>
                  <a:srgbClr val="7030A0"/>
                </a:solidFill>
              </a:rPr>
              <a:t>n</a:t>
            </a:r>
            <a:r>
              <a:rPr lang="el-GR" dirty="0">
                <a:solidFill>
                  <a:srgbClr val="7030A0"/>
                </a:solidFill>
              </a:rPr>
              <a:t>π</a:t>
            </a:r>
            <a:r>
              <a:rPr lang="en-GB" dirty="0">
                <a:solidFill>
                  <a:srgbClr val="7030A0"/>
                </a:solidFill>
              </a:rPr>
              <a:t> ≥ 5</a:t>
            </a:r>
          </a:p>
          <a:p>
            <a:pPr marL="342900" indent="-342900">
              <a:buFont typeface="+mj-lt"/>
              <a:buAutoNum type="romanLcPeriod"/>
              <a:defRPr/>
            </a:pPr>
            <a:r>
              <a:rPr lang="en-GB" dirty="0">
                <a:solidFill>
                  <a:srgbClr val="7030A0"/>
                </a:solidFill>
              </a:rPr>
              <a:t>n(1-</a:t>
            </a:r>
            <a:r>
              <a:rPr lang="el-GR" dirty="0">
                <a:solidFill>
                  <a:srgbClr val="7030A0"/>
                </a:solidFill>
              </a:rPr>
              <a:t>π</a:t>
            </a:r>
            <a:r>
              <a:rPr lang="en-GB" dirty="0">
                <a:solidFill>
                  <a:srgbClr val="7030A0"/>
                </a:solidFill>
              </a:rPr>
              <a:t>) ≥ 5</a:t>
            </a:r>
          </a:p>
        </p:txBody>
      </p:sp>
      <p:sp>
        <p:nvSpPr>
          <p:cNvPr id="7178" name="TextBox 6"/>
          <p:cNvSpPr txBox="1">
            <a:spLocks noChangeArrowheads="1"/>
          </p:cNvSpPr>
          <p:nvPr/>
        </p:nvSpPr>
        <p:spPr bwMode="auto">
          <a:xfrm>
            <a:off x="2308239" y="4453841"/>
            <a:ext cx="100012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t>Where:</a:t>
            </a:r>
          </a:p>
        </p:txBody>
      </p:sp>
      <p:graphicFrame>
        <p:nvGraphicFramePr>
          <p:cNvPr id="7170" name="Object 5"/>
          <p:cNvGraphicFramePr>
            <a:graphicFrameLocks noChangeAspect="1"/>
          </p:cNvGraphicFramePr>
          <p:nvPr>
            <p:extLst>
              <p:ext uri="{D42A27DB-BD31-4B8C-83A1-F6EECF244321}">
                <p14:modId xmlns:p14="http://schemas.microsoft.com/office/powerpoint/2010/main" val="3981194948"/>
              </p:ext>
            </p:extLst>
          </p:nvPr>
        </p:nvGraphicFramePr>
        <p:xfrm>
          <a:off x="3308364" y="4385498"/>
          <a:ext cx="1000124" cy="548849"/>
        </p:xfrm>
        <a:graphic>
          <a:graphicData uri="http://schemas.openxmlformats.org/presentationml/2006/ole">
            <mc:AlternateContent xmlns:mc="http://schemas.openxmlformats.org/markup-compatibility/2006">
              <mc:Choice xmlns:v="urn:schemas-microsoft-com:vml" Requires="v">
                <p:oleObj spid="_x0000_s7306" name="Equation" r:id="rId3" imgW="393480" imgH="215640" progId="Equation.3">
                  <p:embed/>
                </p:oleObj>
              </mc:Choice>
              <mc:Fallback>
                <p:oleObj name="Equation" r:id="rId3" imgW="393480" imgH="215640" progId="Equation.3">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08364" y="4385498"/>
                        <a:ext cx="1000124" cy="548849"/>
                      </a:xfrm>
                      <a:prstGeom prst="rect">
                        <a:avLst/>
                      </a:prstGeom>
                      <a:solidFill>
                        <a:schemeClr val="accent6">
                          <a:lumMod val="60000"/>
                          <a:lumOff val="40000"/>
                        </a:schemeClr>
                      </a:solidFill>
                      <a:ln>
                        <a:noFill/>
                      </a:ln>
                      <a:effectLst/>
                    </p:spPr>
                  </p:pic>
                </p:oleObj>
              </mc:Fallback>
            </mc:AlternateContent>
          </a:graphicData>
        </a:graphic>
      </p:graphicFrame>
      <p:graphicFrame>
        <p:nvGraphicFramePr>
          <p:cNvPr id="7171" name="Object 6"/>
          <p:cNvGraphicFramePr>
            <a:graphicFrameLocks noChangeAspect="1"/>
          </p:cNvGraphicFramePr>
          <p:nvPr>
            <p:extLst>
              <p:ext uri="{D42A27DB-BD31-4B8C-83A1-F6EECF244321}">
                <p14:modId xmlns:p14="http://schemas.microsoft.com/office/powerpoint/2010/main" val="2038533539"/>
              </p:ext>
            </p:extLst>
          </p:nvPr>
        </p:nvGraphicFramePr>
        <p:xfrm>
          <a:off x="4563449" y="4336758"/>
          <a:ext cx="1399357" cy="646331"/>
        </p:xfrm>
        <a:graphic>
          <a:graphicData uri="http://schemas.openxmlformats.org/presentationml/2006/ole">
            <mc:AlternateContent xmlns:mc="http://schemas.openxmlformats.org/markup-compatibility/2006">
              <mc:Choice xmlns:v="urn:schemas-microsoft-com:vml" Requires="v">
                <p:oleObj spid="_x0000_s7307" name="Equation" r:id="rId5" imgW="825480" imgH="380880" progId="Equation.3">
                  <p:embed/>
                </p:oleObj>
              </mc:Choice>
              <mc:Fallback>
                <p:oleObj name="Equation" r:id="rId5" imgW="825480" imgH="380880" progId="Equation.3">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63449" y="4336758"/>
                        <a:ext cx="1399357" cy="646331"/>
                      </a:xfrm>
                      <a:prstGeom prst="rect">
                        <a:avLst/>
                      </a:prstGeom>
                      <a:solidFill>
                        <a:schemeClr val="accent6">
                          <a:lumMod val="60000"/>
                          <a:lumOff val="40000"/>
                        </a:schemeClr>
                      </a:solidFill>
                      <a:ln>
                        <a:noFill/>
                      </a:ln>
                      <a:effectLst/>
                    </p:spPr>
                  </p:pic>
                </p:oleObj>
              </mc:Fallback>
            </mc:AlternateContent>
          </a:graphicData>
        </a:graphic>
      </p:graphicFrame>
      <p:graphicFrame>
        <p:nvGraphicFramePr>
          <p:cNvPr id="7172" name="Object 7"/>
          <p:cNvGraphicFramePr>
            <a:graphicFrameLocks noChangeAspect="1"/>
          </p:cNvGraphicFramePr>
          <p:nvPr>
            <p:extLst>
              <p:ext uri="{D42A27DB-BD31-4B8C-83A1-F6EECF244321}">
                <p14:modId xmlns:p14="http://schemas.microsoft.com/office/powerpoint/2010/main" val="2634041535"/>
              </p:ext>
            </p:extLst>
          </p:nvPr>
        </p:nvGraphicFramePr>
        <p:xfrm>
          <a:off x="6051894" y="4179095"/>
          <a:ext cx="1376528" cy="961658"/>
        </p:xfrm>
        <a:graphic>
          <a:graphicData uri="http://schemas.openxmlformats.org/presentationml/2006/ole">
            <mc:AlternateContent xmlns:mc="http://schemas.openxmlformats.org/markup-compatibility/2006">
              <mc:Choice xmlns:v="urn:schemas-microsoft-com:vml" Requires="v">
                <p:oleObj spid="_x0000_s7308" name="Equation" r:id="rId7" imgW="799920" imgH="558720" progId="Equation.3">
                  <p:embed/>
                </p:oleObj>
              </mc:Choice>
              <mc:Fallback>
                <p:oleObj name="Equation" r:id="rId7" imgW="799920" imgH="558720" progId="Equation.3">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051894" y="4179095"/>
                        <a:ext cx="1376528" cy="961658"/>
                      </a:xfrm>
                      <a:prstGeom prst="rect">
                        <a:avLst/>
                      </a:prstGeom>
                      <a:solidFill>
                        <a:srgbClr val="FFCC99"/>
                      </a:solidFill>
                      <a:ln>
                        <a:noFill/>
                      </a:ln>
                      <a:effectLst/>
                    </p:spPr>
                  </p:pic>
                </p:oleObj>
              </mc:Fallback>
            </mc:AlternateContent>
          </a:graphicData>
        </a:graphic>
      </p:graphicFrame>
      <p:sp>
        <p:nvSpPr>
          <p:cNvPr id="11" name="TextBox 10"/>
          <p:cNvSpPr txBox="1"/>
          <p:nvPr/>
        </p:nvSpPr>
        <p:spPr>
          <a:xfrm>
            <a:off x="642938" y="5214938"/>
            <a:ext cx="8286750" cy="646331"/>
          </a:xfrm>
          <a:prstGeom prst="rect">
            <a:avLst/>
          </a:prstGeom>
          <a:solidFill>
            <a:schemeClr val="tx2">
              <a:lumMod val="40000"/>
              <a:lumOff val="60000"/>
            </a:schemeClr>
          </a:solidFill>
        </p:spPr>
        <p:txBody>
          <a:bodyPr wrap="square">
            <a:spAutoFit/>
          </a:bodyPr>
          <a:lstStyle/>
          <a:p>
            <a:pPr>
              <a:defRPr/>
            </a:pPr>
            <a:r>
              <a:rPr lang="en-GB" dirty="0"/>
              <a:t>The value of the standard error of the mean will be modified by a correction factor when sampling without replacement from a finite population.</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ctrTitle"/>
          </p:nvPr>
        </p:nvSpPr>
        <p:spPr>
          <a:xfrm>
            <a:off x="500063" y="285750"/>
            <a:ext cx="8176393" cy="714375"/>
          </a:xfrm>
        </p:spPr>
        <p:txBody>
          <a:bodyPr/>
          <a:lstStyle/>
          <a:p>
            <a:r>
              <a:rPr lang="en-GB" dirty="0">
                <a:latin typeface="Arial" charset="0"/>
                <a:cs typeface="Arial" charset="0"/>
              </a:rPr>
              <a:t>Using Excel to generate a sample (1/5)</a:t>
            </a:r>
          </a:p>
        </p:txBody>
      </p:sp>
      <p:sp>
        <p:nvSpPr>
          <p:cNvPr id="3" name="Slide Number Placeholder 2"/>
          <p:cNvSpPr>
            <a:spLocks noGrp="1"/>
          </p:cNvSpPr>
          <p:nvPr>
            <p:ph type="sldNum" sz="quarter" idx="10"/>
          </p:nvPr>
        </p:nvSpPr>
        <p:spPr/>
        <p:txBody>
          <a:bodyPr/>
          <a:lstStyle/>
          <a:p>
            <a:pPr>
              <a:defRPr/>
            </a:pPr>
            <a:fld id="{DA4F8F7E-7612-4AAA-93B6-21A6111CAD9B}" type="slidenum">
              <a:rPr lang="en-GB" smtClean="0"/>
              <a:pPr>
                <a:defRPr/>
              </a:pPr>
              <a:t>25</a:t>
            </a:fld>
            <a:endParaRPr lang="en-GB" dirty="0"/>
          </a:p>
        </p:txBody>
      </p:sp>
      <p:sp>
        <p:nvSpPr>
          <p:cNvPr id="30724"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30725" name="Rectangle 5"/>
          <p:cNvSpPr>
            <a:spLocks noChangeArrowheads="1"/>
          </p:cNvSpPr>
          <p:nvPr/>
        </p:nvSpPr>
        <p:spPr bwMode="auto">
          <a:xfrm>
            <a:off x="500063" y="1214438"/>
            <a:ext cx="817639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GB" dirty="0"/>
              <a:t>Excel can be used to generate random samples from a range of probability distributions, including: Uniform, Normal, Binomial, and Poisson distributions.</a:t>
            </a:r>
          </a:p>
        </p:txBody>
      </p:sp>
      <p:pic>
        <p:nvPicPr>
          <p:cNvPr id="30726" name="Picture 6" descr="Figure 6p19.g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756391" y="3125958"/>
            <a:ext cx="5141947" cy="24844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28" name="TextBox 8"/>
          <p:cNvSpPr txBox="1">
            <a:spLocks noChangeArrowheads="1"/>
          </p:cNvSpPr>
          <p:nvPr/>
        </p:nvSpPr>
        <p:spPr bwMode="auto">
          <a:xfrm>
            <a:off x="971600" y="2551836"/>
            <a:ext cx="6263318" cy="369332"/>
          </a:xfrm>
          <a:prstGeom prst="rect">
            <a:avLst/>
          </a:prstGeom>
          <a:solidFill>
            <a:schemeClr val="accent6">
              <a:lumMod val="60000"/>
              <a:lumOff val="40000"/>
            </a:schemeClr>
          </a:solidFill>
          <a:ln>
            <a:noFill/>
          </a:ln>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t>Select Data &gt; Data Analysis &gt; Random Number Generation</a:t>
            </a:r>
          </a:p>
        </p:txBody>
      </p:sp>
      <p:sp>
        <p:nvSpPr>
          <p:cNvPr id="4" name="Rectangle 3">
            <a:extLst>
              <a:ext uri="{FF2B5EF4-FFF2-40B4-BE49-F238E27FC236}">
                <a16:creationId xmlns:a16="http://schemas.microsoft.com/office/drawing/2014/main" id="{5A61F91E-56FA-4F7F-92B4-45F8344F3E03}"/>
              </a:ext>
            </a:extLst>
          </p:cNvPr>
          <p:cNvSpPr/>
          <p:nvPr/>
        </p:nvSpPr>
        <p:spPr>
          <a:xfrm>
            <a:off x="513692" y="1992862"/>
            <a:ext cx="8162764" cy="369332"/>
          </a:xfrm>
          <a:prstGeom prst="rect">
            <a:avLst/>
          </a:prstGeom>
          <a:solidFill>
            <a:schemeClr val="accent3">
              <a:lumMod val="20000"/>
              <a:lumOff val="80000"/>
            </a:schemeClr>
          </a:solidFill>
        </p:spPr>
        <p:txBody>
          <a:bodyPr wrap="square">
            <a:spAutoFit/>
          </a:bodyPr>
          <a:lstStyle/>
          <a:p>
            <a:r>
              <a:rPr lang="en-GB" dirty="0">
                <a:latin typeface="Calibri" panose="020F0502020204030204" pitchFamily="34" charset="0"/>
                <a:ea typeface="Times New Roman" panose="02020603050405020304" pitchFamily="18" charset="0"/>
              </a:rPr>
              <a:t>Generate ‘n’ samples with ‘N data values (n=10, N=1000)</a:t>
            </a:r>
            <a:endParaRPr lang="en-GB"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CE702-7662-4ED1-81E5-0CA3E847F6E0}"/>
              </a:ext>
            </a:extLst>
          </p:cNvPr>
          <p:cNvSpPr>
            <a:spLocks noGrp="1"/>
          </p:cNvSpPr>
          <p:nvPr>
            <p:ph type="ctrTitle"/>
          </p:nvPr>
        </p:nvSpPr>
        <p:spPr>
          <a:xfrm>
            <a:off x="500034" y="285728"/>
            <a:ext cx="8104414" cy="714380"/>
          </a:xfrm>
        </p:spPr>
        <p:txBody>
          <a:bodyPr/>
          <a:lstStyle/>
          <a:p>
            <a:r>
              <a:rPr lang="en-GB" dirty="0"/>
              <a:t>Using Excel to generate a sample (2/5)</a:t>
            </a:r>
          </a:p>
        </p:txBody>
      </p:sp>
      <p:sp>
        <p:nvSpPr>
          <p:cNvPr id="3" name="Slide Number Placeholder 2">
            <a:extLst>
              <a:ext uri="{FF2B5EF4-FFF2-40B4-BE49-F238E27FC236}">
                <a16:creationId xmlns:a16="http://schemas.microsoft.com/office/drawing/2014/main" id="{2EE6D0E0-0C5D-4BF0-A998-5F69A88BD651}"/>
              </a:ext>
            </a:extLst>
          </p:cNvPr>
          <p:cNvSpPr>
            <a:spLocks noGrp="1"/>
          </p:cNvSpPr>
          <p:nvPr>
            <p:ph type="sldNum" sz="quarter" idx="10"/>
          </p:nvPr>
        </p:nvSpPr>
        <p:spPr/>
        <p:txBody>
          <a:bodyPr/>
          <a:lstStyle/>
          <a:p>
            <a:pPr>
              <a:defRPr/>
            </a:pPr>
            <a:fld id="{B2A17A9D-C4E7-4BDD-89C0-ED51AD2FDA9D}" type="slidenum">
              <a:rPr lang="en-GB" smtClean="0"/>
              <a:pPr>
                <a:defRPr/>
              </a:pPr>
              <a:t>26</a:t>
            </a:fld>
            <a:endParaRPr lang="en-GB" dirty="0"/>
          </a:p>
        </p:txBody>
      </p:sp>
      <p:sp>
        <p:nvSpPr>
          <p:cNvPr id="4" name="Footer Placeholder 3">
            <a:extLst>
              <a:ext uri="{FF2B5EF4-FFF2-40B4-BE49-F238E27FC236}">
                <a16:creationId xmlns:a16="http://schemas.microsoft.com/office/drawing/2014/main" id="{5EF8A6D5-FAE8-4008-974A-CBBC9FD066A2}"/>
              </a:ext>
            </a:extLst>
          </p:cNvPr>
          <p:cNvSpPr>
            <a:spLocks noGrp="1"/>
          </p:cNvSpPr>
          <p:nvPr>
            <p:ph type="ftr" sz="quarter" idx="11"/>
          </p:nvPr>
        </p:nvSpPr>
        <p:spPr/>
        <p:txBody>
          <a:bodyPr/>
          <a:lstStyle/>
          <a:p>
            <a:pPr>
              <a:defRPr/>
            </a:pPr>
            <a:r>
              <a:rPr lang="en-GB"/>
              <a:t>Glyn Davis &amp; Branko Pecar</a:t>
            </a:r>
            <a:endParaRPr lang="en-GB" b="0"/>
          </a:p>
        </p:txBody>
      </p:sp>
      <p:pic>
        <p:nvPicPr>
          <p:cNvPr id="5" name="Picture 7" descr="Figure 6p21.gif">
            <a:extLst>
              <a:ext uri="{FF2B5EF4-FFF2-40B4-BE49-F238E27FC236}">
                <a16:creationId xmlns:a16="http://schemas.microsoft.com/office/drawing/2014/main" id="{E7F25FB7-5853-44CF-8EBE-57E26C4B082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686370" y="1268760"/>
            <a:ext cx="5029005" cy="44644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10">
            <a:extLst>
              <a:ext uri="{FF2B5EF4-FFF2-40B4-BE49-F238E27FC236}">
                <a16:creationId xmlns:a16="http://schemas.microsoft.com/office/drawing/2014/main" id="{285BE82F-2EE1-49C6-9444-BF5B595E47E3}"/>
              </a:ext>
            </a:extLst>
          </p:cNvPr>
          <p:cNvSpPr txBox="1">
            <a:spLocks noChangeArrowheads="1"/>
          </p:cNvSpPr>
          <p:nvPr/>
        </p:nvSpPr>
        <p:spPr bwMode="auto">
          <a:xfrm>
            <a:off x="463009" y="1264582"/>
            <a:ext cx="3172887"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t>In this example we have decided to generate 10 random samples, each of size 1000, from a normal population with mean 45000 and standard deviation 1000.</a:t>
            </a:r>
          </a:p>
        </p:txBody>
      </p:sp>
      <p:sp>
        <p:nvSpPr>
          <p:cNvPr id="7" name="TextBox 11">
            <a:extLst>
              <a:ext uri="{FF2B5EF4-FFF2-40B4-BE49-F238E27FC236}">
                <a16:creationId xmlns:a16="http://schemas.microsoft.com/office/drawing/2014/main" id="{48F7DB68-3CDD-419A-8FB4-7D759878B770}"/>
              </a:ext>
            </a:extLst>
          </p:cNvPr>
          <p:cNvSpPr txBox="1">
            <a:spLocks noChangeArrowheads="1"/>
          </p:cNvSpPr>
          <p:nvPr/>
        </p:nvSpPr>
        <p:spPr bwMode="auto">
          <a:xfrm>
            <a:off x="835014" y="3316064"/>
            <a:ext cx="2428875" cy="369887"/>
          </a:xfrm>
          <a:prstGeom prst="rect">
            <a:avLst/>
          </a:prstGeom>
          <a:solidFill>
            <a:schemeClr val="accent2">
              <a:lumMod val="20000"/>
              <a:lumOff val="80000"/>
            </a:schemeClr>
          </a:solidFill>
          <a:ln>
            <a:noFill/>
          </a:ln>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l-GR" dirty="0"/>
              <a:t>μ</a:t>
            </a:r>
            <a:r>
              <a:rPr lang="en-GB" dirty="0"/>
              <a:t> = 45000, </a:t>
            </a:r>
            <a:r>
              <a:rPr lang="el-GR" dirty="0"/>
              <a:t>σ</a:t>
            </a:r>
            <a:r>
              <a:rPr lang="en-GB" dirty="0"/>
              <a:t> = 1000</a:t>
            </a:r>
          </a:p>
        </p:txBody>
      </p:sp>
      <p:sp>
        <p:nvSpPr>
          <p:cNvPr id="8" name="Rectangle 7">
            <a:extLst>
              <a:ext uri="{FF2B5EF4-FFF2-40B4-BE49-F238E27FC236}">
                <a16:creationId xmlns:a16="http://schemas.microsoft.com/office/drawing/2014/main" id="{7906F5DB-03B0-4915-B575-25442D860D55}"/>
              </a:ext>
            </a:extLst>
          </p:cNvPr>
          <p:cNvSpPr/>
          <p:nvPr/>
        </p:nvSpPr>
        <p:spPr>
          <a:xfrm>
            <a:off x="517524" y="4255928"/>
            <a:ext cx="3063854" cy="1477328"/>
          </a:xfrm>
          <a:prstGeom prst="rect">
            <a:avLst/>
          </a:prstGeom>
          <a:solidFill>
            <a:schemeClr val="accent1">
              <a:lumMod val="20000"/>
              <a:lumOff val="80000"/>
            </a:schemeClr>
          </a:solidFill>
        </p:spPr>
        <p:txBody>
          <a:bodyPr wrap="square">
            <a:spAutoFit/>
          </a:bodyPr>
          <a:lstStyle/>
          <a:p>
            <a:pPr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The ‘n’ samples are located in the rows of the table of values, e.g. sample 1: B5:K5, sample 2: B6:K6, and sample 1000: B1006:K1006.</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598201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9257F5-ED2F-4171-B666-9E345B1BB414}"/>
              </a:ext>
            </a:extLst>
          </p:cNvPr>
          <p:cNvSpPr>
            <a:spLocks noGrp="1"/>
          </p:cNvSpPr>
          <p:nvPr>
            <p:ph type="ctrTitle"/>
          </p:nvPr>
        </p:nvSpPr>
        <p:spPr>
          <a:xfrm>
            <a:off x="500034" y="285728"/>
            <a:ext cx="8104414" cy="714380"/>
          </a:xfrm>
        </p:spPr>
        <p:txBody>
          <a:bodyPr/>
          <a:lstStyle/>
          <a:p>
            <a:r>
              <a:rPr lang="en-GB" dirty="0"/>
              <a:t>Using Excel to generate a sample (3/5)</a:t>
            </a:r>
          </a:p>
        </p:txBody>
      </p:sp>
      <p:sp>
        <p:nvSpPr>
          <p:cNvPr id="3" name="Slide Number Placeholder 2">
            <a:extLst>
              <a:ext uri="{FF2B5EF4-FFF2-40B4-BE49-F238E27FC236}">
                <a16:creationId xmlns:a16="http://schemas.microsoft.com/office/drawing/2014/main" id="{D7E76519-B590-40BA-BDA0-C698D57179DE}"/>
              </a:ext>
            </a:extLst>
          </p:cNvPr>
          <p:cNvSpPr>
            <a:spLocks noGrp="1"/>
          </p:cNvSpPr>
          <p:nvPr>
            <p:ph type="sldNum" sz="quarter" idx="10"/>
          </p:nvPr>
        </p:nvSpPr>
        <p:spPr/>
        <p:txBody>
          <a:bodyPr/>
          <a:lstStyle/>
          <a:p>
            <a:pPr>
              <a:defRPr/>
            </a:pPr>
            <a:fld id="{B2A17A9D-C4E7-4BDD-89C0-ED51AD2FDA9D}" type="slidenum">
              <a:rPr lang="en-GB" smtClean="0"/>
              <a:pPr>
                <a:defRPr/>
              </a:pPr>
              <a:t>27</a:t>
            </a:fld>
            <a:endParaRPr lang="en-GB" dirty="0"/>
          </a:p>
        </p:txBody>
      </p:sp>
      <p:sp>
        <p:nvSpPr>
          <p:cNvPr id="4" name="Footer Placeholder 3">
            <a:extLst>
              <a:ext uri="{FF2B5EF4-FFF2-40B4-BE49-F238E27FC236}">
                <a16:creationId xmlns:a16="http://schemas.microsoft.com/office/drawing/2014/main" id="{EF88992E-BA53-47F7-BCE2-89E2FB317B76}"/>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12F7F1FD-6596-4ACC-8865-6F998639166F}"/>
              </a:ext>
            </a:extLst>
          </p:cNvPr>
          <p:cNvSpPr/>
          <p:nvPr/>
        </p:nvSpPr>
        <p:spPr>
          <a:xfrm>
            <a:off x="506610" y="1268760"/>
            <a:ext cx="2735236" cy="369332"/>
          </a:xfrm>
          <a:prstGeom prst="rect">
            <a:avLst/>
          </a:prstGeom>
          <a:solidFill>
            <a:schemeClr val="accent3">
              <a:lumMod val="20000"/>
              <a:lumOff val="80000"/>
            </a:schemeClr>
          </a:solidFill>
        </p:spPr>
        <p:txBody>
          <a:bodyPr wrap="non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Calculate ‘n’ sample means</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id="{6978C6D1-0631-4E69-A5AB-73A8B8EA4872}"/>
              </a:ext>
            </a:extLst>
          </p:cNvPr>
          <p:cNvSpPr/>
          <p:nvPr/>
        </p:nvSpPr>
        <p:spPr>
          <a:xfrm>
            <a:off x="425538" y="1739828"/>
            <a:ext cx="8178910" cy="923330"/>
          </a:xfrm>
          <a:prstGeom prst="rect">
            <a:avLst/>
          </a:prstGeom>
        </p:spPr>
        <p:txBody>
          <a:bodyPr wrap="square">
            <a:spAutoFit/>
          </a:bodyPr>
          <a:lstStyle/>
          <a:p>
            <a:r>
              <a:rPr lang="en-GB" dirty="0">
                <a:latin typeface="Calibri" panose="020F0502020204030204" pitchFamily="34" charset="0"/>
                <a:ea typeface="Times New Roman" panose="02020603050405020304" pitchFamily="18" charset="0"/>
              </a:rPr>
              <a:t>Calculate the sample mean using Excel function =AVERAGE(), e.g. from sample 1: mean =AVERAGE(B5:K5), sample 2: mean =AVERAGE(B6:K6), and sample 1000: mean =AVERAGE(B1006:K1006). </a:t>
            </a:r>
            <a:endParaRPr lang="en-GB" dirty="0"/>
          </a:p>
        </p:txBody>
      </p:sp>
      <p:pic>
        <p:nvPicPr>
          <p:cNvPr id="7" name="Picture 6">
            <a:extLst>
              <a:ext uri="{FF2B5EF4-FFF2-40B4-BE49-F238E27FC236}">
                <a16:creationId xmlns:a16="http://schemas.microsoft.com/office/drawing/2014/main" id="{A31E16A6-8155-4794-8587-FD5FFFC5A4C2}"/>
              </a:ext>
            </a:extLst>
          </p:cNvPr>
          <p:cNvPicPr/>
          <p:nvPr/>
        </p:nvPicPr>
        <p:blipFill>
          <a:blip r:embed="rId2"/>
          <a:stretch>
            <a:fillRect/>
          </a:stretch>
        </p:blipFill>
        <p:spPr>
          <a:xfrm>
            <a:off x="1295636" y="2996952"/>
            <a:ext cx="6552728" cy="2232248"/>
          </a:xfrm>
          <a:prstGeom prst="rect">
            <a:avLst/>
          </a:prstGeom>
        </p:spPr>
      </p:pic>
    </p:spTree>
    <p:extLst>
      <p:ext uri="{BB962C8B-B14F-4D97-AF65-F5344CB8AC3E}">
        <p14:creationId xmlns:p14="http://schemas.microsoft.com/office/powerpoint/2010/main" val="29217023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9257F5-ED2F-4171-B666-9E345B1BB414}"/>
              </a:ext>
            </a:extLst>
          </p:cNvPr>
          <p:cNvSpPr>
            <a:spLocks noGrp="1"/>
          </p:cNvSpPr>
          <p:nvPr>
            <p:ph type="ctrTitle"/>
          </p:nvPr>
        </p:nvSpPr>
        <p:spPr>
          <a:xfrm>
            <a:off x="500034" y="285728"/>
            <a:ext cx="8176422" cy="714380"/>
          </a:xfrm>
        </p:spPr>
        <p:txBody>
          <a:bodyPr/>
          <a:lstStyle/>
          <a:p>
            <a:r>
              <a:rPr lang="en-GB" dirty="0"/>
              <a:t>Using Excel to generate a sample (4/5)</a:t>
            </a:r>
          </a:p>
        </p:txBody>
      </p:sp>
      <p:sp>
        <p:nvSpPr>
          <p:cNvPr id="3" name="Slide Number Placeholder 2">
            <a:extLst>
              <a:ext uri="{FF2B5EF4-FFF2-40B4-BE49-F238E27FC236}">
                <a16:creationId xmlns:a16="http://schemas.microsoft.com/office/drawing/2014/main" id="{D7E76519-B590-40BA-BDA0-C698D57179DE}"/>
              </a:ext>
            </a:extLst>
          </p:cNvPr>
          <p:cNvSpPr>
            <a:spLocks noGrp="1"/>
          </p:cNvSpPr>
          <p:nvPr>
            <p:ph type="sldNum" sz="quarter" idx="10"/>
          </p:nvPr>
        </p:nvSpPr>
        <p:spPr/>
        <p:txBody>
          <a:bodyPr/>
          <a:lstStyle/>
          <a:p>
            <a:pPr>
              <a:defRPr/>
            </a:pPr>
            <a:fld id="{B2A17A9D-C4E7-4BDD-89C0-ED51AD2FDA9D}" type="slidenum">
              <a:rPr lang="en-GB" smtClean="0"/>
              <a:pPr>
                <a:defRPr/>
              </a:pPr>
              <a:t>28</a:t>
            </a:fld>
            <a:endParaRPr lang="en-GB" dirty="0"/>
          </a:p>
        </p:txBody>
      </p:sp>
      <p:sp>
        <p:nvSpPr>
          <p:cNvPr id="4" name="Footer Placeholder 3">
            <a:extLst>
              <a:ext uri="{FF2B5EF4-FFF2-40B4-BE49-F238E27FC236}">
                <a16:creationId xmlns:a16="http://schemas.microsoft.com/office/drawing/2014/main" id="{EF88992E-BA53-47F7-BCE2-89E2FB317B76}"/>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ACA6A8BC-AD47-47CF-B563-D48FA3156D77}"/>
              </a:ext>
            </a:extLst>
          </p:cNvPr>
          <p:cNvSpPr/>
          <p:nvPr/>
        </p:nvSpPr>
        <p:spPr>
          <a:xfrm>
            <a:off x="611560" y="1268760"/>
            <a:ext cx="3960440" cy="646331"/>
          </a:xfrm>
          <a:prstGeom prst="rect">
            <a:avLst/>
          </a:prstGeom>
          <a:solidFill>
            <a:schemeClr val="accent3">
              <a:lumMod val="20000"/>
              <a:lumOff val="80000"/>
            </a:schemeClr>
          </a:solidFill>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Create histogram bins and plot histogram of sample means</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6" name="Picture 5">
            <a:extLst>
              <a:ext uri="{FF2B5EF4-FFF2-40B4-BE49-F238E27FC236}">
                <a16:creationId xmlns:a16="http://schemas.microsoft.com/office/drawing/2014/main" id="{C31BE378-2825-4C8E-8CF2-2D9263B9767C}"/>
              </a:ext>
            </a:extLst>
          </p:cNvPr>
          <p:cNvPicPr/>
          <p:nvPr/>
        </p:nvPicPr>
        <p:blipFill>
          <a:blip r:embed="rId2">
            <a:extLst>
              <a:ext uri="{28A0092B-C50C-407E-A947-70E740481C1C}">
                <a14:useLocalDpi xmlns:a14="http://schemas.microsoft.com/office/drawing/2010/main" val="0"/>
              </a:ext>
            </a:extLst>
          </a:blip>
          <a:stretch>
            <a:fillRect/>
          </a:stretch>
        </p:blipFill>
        <p:spPr>
          <a:xfrm>
            <a:off x="611560" y="2146772"/>
            <a:ext cx="3960440" cy="2074316"/>
          </a:xfrm>
          <a:prstGeom prst="rect">
            <a:avLst/>
          </a:prstGeom>
        </p:spPr>
      </p:pic>
      <p:sp>
        <p:nvSpPr>
          <p:cNvPr id="7" name="Rectangle 6">
            <a:extLst>
              <a:ext uri="{FF2B5EF4-FFF2-40B4-BE49-F238E27FC236}">
                <a16:creationId xmlns:a16="http://schemas.microsoft.com/office/drawing/2014/main" id="{F4266AE6-EEFB-477E-A0DD-BD00CCC96511}"/>
              </a:ext>
            </a:extLst>
          </p:cNvPr>
          <p:cNvSpPr/>
          <p:nvPr/>
        </p:nvSpPr>
        <p:spPr>
          <a:xfrm>
            <a:off x="4572000" y="1814411"/>
            <a:ext cx="3918958" cy="369332"/>
          </a:xfrm>
          <a:prstGeom prst="rect">
            <a:avLst/>
          </a:prstGeom>
        </p:spPr>
        <p:txBody>
          <a:bodyPr wrap="none">
            <a:spAutoFit/>
          </a:bodyPr>
          <a:lstStyle/>
          <a:p>
            <a:r>
              <a:rPr lang="en-GB" dirty="0">
                <a:latin typeface="Calibri" panose="020F0502020204030204" pitchFamily="34" charset="0"/>
                <a:ea typeface="Times New Roman" panose="02020603050405020304" pitchFamily="18" charset="0"/>
              </a:rPr>
              <a:t>Select Data &gt; Data Analysis &gt; Histogram </a:t>
            </a:r>
            <a:endParaRPr lang="en-GB" dirty="0"/>
          </a:p>
        </p:txBody>
      </p:sp>
      <p:pic>
        <p:nvPicPr>
          <p:cNvPr id="8" name="Picture 7">
            <a:extLst>
              <a:ext uri="{FF2B5EF4-FFF2-40B4-BE49-F238E27FC236}">
                <a16:creationId xmlns:a16="http://schemas.microsoft.com/office/drawing/2014/main" id="{7B0FC578-73F1-49BE-887C-44095D35170C}"/>
              </a:ext>
            </a:extLst>
          </p:cNvPr>
          <p:cNvPicPr/>
          <p:nvPr/>
        </p:nvPicPr>
        <p:blipFill>
          <a:blip r:embed="rId3">
            <a:extLst>
              <a:ext uri="{28A0092B-C50C-407E-A947-70E740481C1C}">
                <a14:useLocalDpi xmlns:a14="http://schemas.microsoft.com/office/drawing/2010/main" val="0"/>
              </a:ext>
            </a:extLst>
          </a:blip>
          <a:stretch>
            <a:fillRect/>
          </a:stretch>
        </p:blipFill>
        <p:spPr>
          <a:xfrm>
            <a:off x="4572000" y="2146772"/>
            <a:ext cx="4104456" cy="3154436"/>
          </a:xfrm>
          <a:prstGeom prst="rect">
            <a:avLst/>
          </a:prstGeom>
        </p:spPr>
      </p:pic>
    </p:spTree>
    <p:extLst>
      <p:ext uri="{BB962C8B-B14F-4D97-AF65-F5344CB8AC3E}">
        <p14:creationId xmlns:p14="http://schemas.microsoft.com/office/powerpoint/2010/main" val="38870182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9257F5-ED2F-4171-B666-9E345B1BB414}"/>
              </a:ext>
            </a:extLst>
          </p:cNvPr>
          <p:cNvSpPr>
            <a:spLocks noGrp="1"/>
          </p:cNvSpPr>
          <p:nvPr>
            <p:ph type="ctrTitle"/>
          </p:nvPr>
        </p:nvSpPr>
        <p:spPr>
          <a:xfrm>
            <a:off x="500034" y="285728"/>
            <a:ext cx="8104414" cy="714380"/>
          </a:xfrm>
        </p:spPr>
        <p:txBody>
          <a:bodyPr/>
          <a:lstStyle/>
          <a:p>
            <a:r>
              <a:rPr lang="en-GB" dirty="0"/>
              <a:t>Using Excel to generate a sample (5/5)</a:t>
            </a:r>
          </a:p>
        </p:txBody>
      </p:sp>
      <p:sp>
        <p:nvSpPr>
          <p:cNvPr id="3" name="Slide Number Placeholder 2">
            <a:extLst>
              <a:ext uri="{FF2B5EF4-FFF2-40B4-BE49-F238E27FC236}">
                <a16:creationId xmlns:a16="http://schemas.microsoft.com/office/drawing/2014/main" id="{D7E76519-B590-40BA-BDA0-C698D57179DE}"/>
              </a:ext>
            </a:extLst>
          </p:cNvPr>
          <p:cNvSpPr>
            <a:spLocks noGrp="1"/>
          </p:cNvSpPr>
          <p:nvPr>
            <p:ph type="sldNum" sz="quarter" idx="10"/>
          </p:nvPr>
        </p:nvSpPr>
        <p:spPr/>
        <p:txBody>
          <a:bodyPr/>
          <a:lstStyle/>
          <a:p>
            <a:pPr>
              <a:defRPr/>
            </a:pPr>
            <a:fld id="{B2A17A9D-C4E7-4BDD-89C0-ED51AD2FDA9D}" type="slidenum">
              <a:rPr lang="en-GB" smtClean="0"/>
              <a:pPr>
                <a:defRPr/>
              </a:pPr>
              <a:t>29</a:t>
            </a:fld>
            <a:endParaRPr lang="en-GB" dirty="0"/>
          </a:p>
        </p:txBody>
      </p:sp>
      <p:sp>
        <p:nvSpPr>
          <p:cNvPr id="4" name="Footer Placeholder 3">
            <a:extLst>
              <a:ext uri="{FF2B5EF4-FFF2-40B4-BE49-F238E27FC236}">
                <a16:creationId xmlns:a16="http://schemas.microsoft.com/office/drawing/2014/main" id="{EF88992E-BA53-47F7-BCE2-89E2FB317B76}"/>
              </a:ext>
            </a:extLst>
          </p:cNvPr>
          <p:cNvSpPr>
            <a:spLocks noGrp="1"/>
          </p:cNvSpPr>
          <p:nvPr>
            <p:ph type="ftr" sz="quarter" idx="11"/>
          </p:nvPr>
        </p:nvSpPr>
        <p:spPr/>
        <p:txBody>
          <a:bodyPr/>
          <a:lstStyle/>
          <a:p>
            <a:pPr>
              <a:defRPr/>
            </a:pPr>
            <a:r>
              <a:rPr lang="en-GB"/>
              <a:t>Glyn Davis &amp; Branko Pecar</a:t>
            </a:r>
            <a:endParaRPr lang="en-GB" b="0"/>
          </a:p>
        </p:txBody>
      </p:sp>
      <p:pic>
        <p:nvPicPr>
          <p:cNvPr id="5" name="Picture 4">
            <a:extLst>
              <a:ext uri="{FF2B5EF4-FFF2-40B4-BE49-F238E27FC236}">
                <a16:creationId xmlns:a16="http://schemas.microsoft.com/office/drawing/2014/main" id="{2489E7F9-83F1-4800-9419-86040611FF3F}"/>
              </a:ext>
            </a:extLst>
          </p:cNvPr>
          <p:cNvPicPr/>
          <p:nvPr/>
        </p:nvPicPr>
        <p:blipFill>
          <a:blip r:embed="rId2"/>
          <a:stretch>
            <a:fillRect/>
          </a:stretch>
        </p:blipFill>
        <p:spPr>
          <a:xfrm>
            <a:off x="529984" y="1281641"/>
            <a:ext cx="3898000" cy="1503733"/>
          </a:xfrm>
          <a:prstGeom prst="rect">
            <a:avLst/>
          </a:prstGeom>
        </p:spPr>
      </p:pic>
      <p:pic>
        <p:nvPicPr>
          <p:cNvPr id="6" name="Picture 5">
            <a:extLst>
              <a:ext uri="{FF2B5EF4-FFF2-40B4-BE49-F238E27FC236}">
                <a16:creationId xmlns:a16="http://schemas.microsoft.com/office/drawing/2014/main" id="{502C608A-8A22-4515-A681-D4B06A786C52}"/>
              </a:ext>
            </a:extLst>
          </p:cNvPr>
          <p:cNvPicPr/>
          <p:nvPr/>
        </p:nvPicPr>
        <p:blipFill>
          <a:blip r:embed="rId3">
            <a:extLst>
              <a:ext uri="{28A0092B-C50C-407E-A947-70E740481C1C}">
                <a14:useLocalDpi xmlns:a14="http://schemas.microsoft.com/office/drawing/2010/main" val="0"/>
              </a:ext>
            </a:extLst>
          </a:blip>
          <a:stretch>
            <a:fillRect/>
          </a:stretch>
        </p:blipFill>
        <p:spPr>
          <a:xfrm>
            <a:off x="4021492" y="3175579"/>
            <a:ext cx="4693883" cy="2729478"/>
          </a:xfrm>
          <a:prstGeom prst="rect">
            <a:avLst/>
          </a:prstGeom>
        </p:spPr>
      </p:pic>
      <p:sp>
        <p:nvSpPr>
          <p:cNvPr id="7" name="Rectangle 6">
            <a:extLst>
              <a:ext uri="{FF2B5EF4-FFF2-40B4-BE49-F238E27FC236}">
                <a16:creationId xmlns:a16="http://schemas.microsoft.com/office/drawing/2014/main" id="{625B4951-2E72-4609-A1C1-4C1057A07775}"/>
              </a:ext>
            </a:extLst>
          </p:cNvPr>
          <p:cNvSpPr/>
          <p:nvPr/>
        </p:nvSpPr>
        <p:spPr>
          <a:xfrm>
            <a:off x="4572000" y="1209191"/>
            <a:ext cx="4042016" cy="2031325"/>
          </a:xfrm>
          <a:prstGeom prst="rect">
            <a:avLst/>
          </a:prstGeom>
        </p:spPr>
        <p:txBody>
          <a:bodyPr wrap="square">
            <a:spAutoFit/>
          </a:bodyPr>
          <a:lstStyle/>
          <a:p>
            <a:r>
              <a:rPr lang="en-GB" dirty="0">
                <a:latin typeface="Calibri" panose="020F0502020204030204" pitchFamily="34" charset="0"/>
                <a:ea typeface="Times New Roman" panose="02020603050405020304" pitchFamily="18" charset="0"/>
              </a:rPr>
              <a:t>From the histogram we note that the histogram values are centered about the population mean value of €45,000. If we repeated this exercise from different values of sample size ‘n’ we would find that the range would reduce as the sample sizes increase.</a:t>
            </a:r>
            <a:endParaRPr lang="en-GB" dirty="0"/>
          </a:p>
        </p:txBody>
      </p:sp>
      <p:sp>
        <p:nvSpPr>
          <p:cNvPr id="9" name="Rectangle 8">
            <a:extLst>
              <a:ext uri="{FF2B5EF4-FFF2-40B4-BE49-F238E27FC236}">
                <a16:creationId xmlns:a16="http://schemas.microsoft.com/office/drawing/2014/main" id="{421D3160-95D6-4D5C-A179-B189F316AB77}"/>
              </a:ext>
            </a:extLst>
          </p:cNvPr>
          <p:cNvSpPr/>
          <p:nvPr/>
        </p:nvSpPr>
        <p:spPr>
          <a:xfrm>
            <a:off x="500034" y="3275303"/>
            <a:ext cx="3177921" cy="1200329"/>
          </a:xfrm>
          <a:prstGeom prst="rect">
            <a:avLst/>
          </a:prstGeom>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From Excel, the overall mean value of all 1000 sample means gives a mean of 44988 with a standard deviation of 317.</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637793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ctrTitle"/>
          </p:nvPr>
        </p:nvSpPr>
        <p:spPr>
          <a:xfrm>
            <a:off x="500063" y="285750"/>
            <a:ext cx="6929437" cy="714375"/>
          </a:xfrm>
        </p:spPr>
        <p:txBody>
          <a:bodyPr/>
          <a:lstStyle/>
          <a:p>
            <a:r>
              <a:rPr lang="en-GB" sz="2800" dirty="0">
                <a:latin typeface="Arial" charset="0"/>
                <a:cs typeface="Arial" charset="0"/>
              </a:rPr>
              <a:t>Introduction to the concept of a sample</a:t>
            </a:r>
          </a:p>
        </p:txBody>
      </p:sp>
      <p:sp>
        <p:nvSpPr>
          <p:cNvPr id="3" name="Slide Number Placeholder 2"/>
          <p:cNvSpPr>
            <a:spLocks noGrp="1"/>
          </p:cNvSpPr>
          <p:nvPr>
            <p:ph type="sldNum" sz="quarter" idx="10"/>
          </p:nvPr>
        </p:nvSpPr>
        <p:spPr/>
        <p:txBody>
          <a:bodyPr/>
          <a:lstStyle/>
          <a:p>
            <a:pPr>
              <a:defRPr/>
            </a:pPr>
            <a:fld id="{3D8C72EC-91F0-40F0-9AA3-32E5D0C821CD}" type="slidenum">
              <a:rPr lang="en-GB" smtClean="0"/>
              <a:pPr>
                <a:defRPr/>
              </a:pPr>
              <a:t>3</a:t>
            </a:fld>
            <a:endParaRPr lang="en-GB" dirty="0"/>
          </a:p>
        </p:txBody>
      </p:sp>
      <p:sp>
        <p:nvSpPr>
          <p:cNvPr id="22532"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7" name="Oval 6"/>
          <p:cNvSpPr/>
          <p:nvPr/>
        </p:nvSpPr>
        <p:spPr>
          <a:xfrm>
            <a:off x="642938" y="2492896"/>
            <a:ext cx="1928812" cy="1428750"/>
          </a:xfrm>
          <a:prstGeom prst="ellipse">
            <a:avLst/>
          </a:prstGeom>
          <a:solidFill>
            <a:schemeClr val="accent6">
              <a:lumMod val="60000"/>
              <a:lumOff val="40000"/>
            </a:schemeClr>
          </a:solidFill>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a:defRPr/>
            </a:pPr>
            <a:r>
              <a:rPr lang="en-GB" dirty="0">
                <a:solidFill>
                  <a:schemeClr val="tx1"/>
                </a:solidFill>
              </a:rPr>
              <a:t>All data values</a:t>
            </a:r>
          </a:p>
        </p:txBody>
      </p:sp>
      <p:sp>
        <p:nvSpPr>
          <p:cNvPr id="8" name="TextBox 7"/>
          <p:cNvSpPr txBox="1"/>
          <p:nvPr/>
        </p:nvSpPr>
        <p:spPr>
          <a:xfrm>
            <a:off x="785813" y="1659730"/>
            <a:ext cx="1643063" cy="369888"/>
          </a:xfrm>
          <a:prstGeom prst="rect">
            <a:avLst/>
          </a:prstGeom>
          <a:solidFill>
            <a:schemeClr val="accent6">
              <a:lumMod val="60000"/>
              <a:lumOff val="40000"/>
            </a:schemeClr>
          </a:solidFill>
        </p:spPr>
        <p:txBody>
          <a:bodyPr>
            <a:spAutoFit/>
          </a:bodyPr>
          <a:lstStyle/>
          <a:p>
            <a:pPr algn="ctr">
              <a:defRPr/>
            </a:pPr>
            <a:r>
              <a:rPr lang="en-GB" dirty="0"/>
              <a:t>Population</a:t>
            </a:r>
          </a:p>
        </p:txBody>
      </p:sp>
      <p:sp>
        <p:nvSpPr>
          <p:cNvPr id="9" name="TextBox 8"/>
          <p:cNvSpPr txBox="1"/>
          <p:nvPr/>
        </p:nvSpPr>
        <p:spPr>
          <a:xfrm>
            <a:off x="5214936" y="1659730"/>
            <a:ext cx="1285875" cy="369888"/>
          </a:xfrm>
          <a:prstGeom prst="rect">
            <a:avLst/>
          </a:prstGeom>
          <a:solidFill>
            <a:schemeClr val="tx2">
              <a:lumMod val="60000"/>
              <a:lumOff val="40000"/>
            </a:schemeClr>
          </a:solidFill>
        </p:spPr>
        <p:txBody>
          <a:bodyPr>
            <a:spAutoFit/>
          </a:bodyPr>
          <a:lstStyle/>
          <a:p>
            <a:pPr algn="ctr">
              <a:defRPr/>
            </a:pPr>
            <a:r>
              <a:rPr lang="en-GB" dirty="0"/>
              <a:t>Sample</a:t>
            </a:r>
          </a:p>
        </p:txBody>
      </p:sp>
      <p:sp>
        <p:nvSpPr>
          <p:cNvPr id="10" name="Oval 9"/>
          <p:cNvSpPr/>
          <p:nvPr/>
        </p:nvSpPr>
        <p:spPr>
          <a:xfrm>
            <a:off x="4964906" y="2350021"/>
            <a:ext cx="1785937" cy="1714500"/>
          </a:xfrm>
          <a:prstGeom prst="ellipse">
            <a:avLst/>
          </a:prstGeom>
          <a:solidFill>
            <a:schemeClr val="tx2">
              <a:lumMod val="60000"/>
              <a:lumOff val="40000"/>
            </a:schemeClr>
          </a:solidFill>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a:defRPr/>
            </a:pPr>
            <a:r>
              <a:rPr lang="en-GB" dirty="0">
                <a:solidFill>
                  <a:schemeClr val="tx1"/>
                </a:solidFill>
              </a:rPr>
              <a:t>Sample data values taken from the population</a:t>
            </a:r>
          </a:p>
        </p:txBody>
      </p:sp>
      <p:sp>
        <p:nvSpPr>
          <p:cNvPr id="11" name="TextBox 10"/>
          <p:cNvSpPr txBox="1"/>
          <p:nvPr/>
        </p:nvSpPr>
        <p:spPr>
          <a:xfrm>
            <a:off x="2866287" y="2192338"/>
            <a:ext cx="1571625" cy="2308225"/>
          </a:xfrm>
          <a:prstGeom prst="rect">
            <a:avLst/>
          </a:prstGeom>
          <a:solidFill>
            <a:schemeClr val="accent6">
              <a:lumMod val="60000"/>
              <a:lumOff val="40000"/>
            </a:schemeClr>
          </a:solidFill>
        </p:spPr>
        <p:txBody>
          <a:bodyPr>
            <a:spAutoFit/>
          </a:bodyPr>
          <a:lstStyle/>
          <a:p>
            <a:pPr>
              <a:defRPr/>
            </a:pPr>
            <a:r>
              <a:rPr lang="en-GB" dirty="0"/>
              <a:t>Parameter</a:t>
            </a:r>
          </a:p>
          <a:p>
            <a:pPr>
              <a:defRPr/>
            </a:pPr>
            <a:endParaRPr lang="en-GB" dirty="0"/>
          </a:p>
          <a:p>
            <a:pPr>
              <a:defRPr/>
            </a:pPr>
            <a:r>
              <a:rPr lang="en-GB" dirty="0"/>
              <a:t>Is a summary measure that describes a characteristic of the population</a:t>
            </a:r>
          </a:p>
        </p:txBody>
      </p:sp>
      <p:sp>
        <p:nvSpPr>
          <p:cNvPr id="12" name="TextBox 11"/>
          <p:cNvSpPr txBox="1"/>
          <p:nvPr/>
        </p:nvSpPr>
        <p:spPr>
          <a:xfrm>
            <a:off x="6911763" y="2192338"/>
            <a:ext cx="1785937" cy="2032000"/>
          </a:xfrm>
          <a:prstGeom prst="rect">
            <a:avLst/>
          </a:prstGeom>
          <a:solidFill>
            <a:schemeClr val="tx2">
              <a:lumMod val="60000"/>
              <a:lumOff val="40000"/>
            </a:schemeClr>
          </a:solidFill>
        </p:spPr>
        <p:txBody>
          <a:bodyPr>
            <a:spAutoFit/>
          </a:bodyPr>
          <a:lstStyle/>
          <a:p>
            <a:pPr>
              <a:defRPr/>
            </a:pPr>
            <a:r>
              <a:rPr lang="en-GB" dirty="0"/>
              <a:t>Statistic</a:t>
            </a:r>
          </a:p>
          <a:p>
            <a:pPr>
              <a:defRPr/>
            </a:pPr>
            <a:endParaRPr lang="en-GB" dirty="0"/>
          </a:p>
          <a:p>
            <a:pPr>
              <a:defRPr/>
            </a:pPr>
            <a:r>
              <a:rPr lang="en-GB" dirty="0"/>
              <a:t>Is a summary measure that describes a characteristic of the sample</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9257F5-ED2F-4171-B666-9E345B1BB414}"/>
              </a:ext>
            </a:extLst>
          </p:cNvPr>
          <p:cNvSpPr>
            <a:spLocks noGrp="1"/>
          </p:cNvSpPr>
          <p:nvPr>
            <p:ph type="ctrTitle"/>
          </p:nvPr>
        </p:nvSpPr>
        <p:spPr>
          <a:xfrm>
            <a:off x="500034" y="285728"/>
            <a:ext cx="8104414" cy="714380"/>
          </a:xfrm>
        </p:spPr>
        <p:txBody>
          <a:bodyPr/>
          <a:lstStyle/>
          <a:p>
            <a:r>
              <a:rPr lang="en-GB" dirty="0"/>
              <a:t>Using SPSS to generate a sample </a:t>
            </a:r>
          </a:p>
        </p:txBody>
      </p:sp>
      <p:sp>
        <p:nvSpPr>
          <p:cNvPr id="3" name="Slide Number Placeholder 2">
            <a:extLst>
              <a:ext uri="{FF2B5EF4-FFF2-40B4-BE49-F238E27FC236}">
                <a16:creationId xmlns:a16="http://schemas.microsoft.com/office/drawing/2014/main" id="{D7E76519-B590-40BA-BDA0-C698D57179DE}"/>
              </a:ext>
            </a:extLst>
          </p:cNvPr>
          <p:cNvSpPr>
            <a:spLocks noGrp="1"/>
          </p:cNvSpPr>
          <p:nvPr>
            <p:ph type="sldNum" sz="quarter" idx="10"/>
          </p:nvPr>
        </p:nvSpPr>
        <p:spPr/>
        <p:txBody>
          <a:bodyPr/>
          <a:lstStyle/>
          <a:p>
            <a:pPr>
              <a:defRPr/>
            </a:pPr>
            <a:fld id="{B2A17A9D-C4E7-4BDD-89C0-ED51AD2FDA9D}" type="slidenum">
              <a:rPr lang="en-GB" smtClean="0"/>
              <a:pPr>
                <a:defRPr/>
              </a:pPr>
              <a:t>30</a:t>
            </a:fld>
            <a:endParaRPr lang="en-GB" dirty="0"/>
          </a:p>
        </p:txBody>
      </p:sp>
      <p:sp>
        <p:nvSpPr>
          <p:cNvPr id="4" name="Footer Placeholder 3">
            <a:extLst>
              <a:ext uri="{FF2B5EF4-FFF2-40B4-BE49-F238E27FC236}">
                <a16:creationId xmlns:a16="http://schemas.microsoft.com/office/drawing/2014/main" id="{EF88992E-BA53-47F7-BCE2-89E2FB317B76}"/>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28912D8C-0A93-4410-9A68-9B80784BC2FD}"/>
              </a:ext>
            </a:extLst>
          </p:cNvPr>
          <p:cNvSpPr/>
          <p:nvPr/>
        </p:nvSpPr>
        <p:spPr>
          <a:xfrm>
            <a:off x="500033" y="1196752"/>
            <a:ext cx="8104413" cy="369332"/>
          </a:xfrm>
          <a:prstGeom prst="rect">
            <a:avLst/>
          </a:prstGeom>
        </p:spPr>
        <p:txBody>
          <a:bodyPr wrap="square">
            <a:spAutoFit/>
          </a:bodyPr>
          <a:lstStyle/>
          <a:p>
            <a:r>
              <a:rPr lang="en-GB" dirty="0">
                <a:latin typeface="Calibri" panose="020F0502020204030204" pitchFamily="34" charset="0"/>
                <a:ea typeface="Times New Roman" panose="02020603050405020304" pitchFamily="18" charset="0"/>
              </a:rPr>
              <a:t>We can use SPSS to recreate the sampling distribution</a:t>
            </a:r>
            <a:endParaRPr lang="en-GB" dirty="0"/>
          </a:p>
        </p:txBody>
      </p:sp>
      <p:sp>
        <p:nvSpPr>
          <p:cNvPr id="6" name="Rectangle 5">
            <a:extLst>
              <a:ext uri="{FF2B5EF4-FFF2-40B4-BE49-F238E27FC236}">
                <a16:creationId xmlns:a16="http://schemas.microsoft.com/office/drawing/2014/main" id="{1664EA12-4126-49E2-9D2D-50CE2AE91B90}"/>
              </a:ext>
            </a:extLst>
          </p:cNvPr>
          <p:cNvSpPr/>
          <p:nvPr/>
        </p:nvSpPr>
        <p:spPr>
          <a:xfrm>
            <a:off x="539552" y="1578062"/>
            <a:ext cx="3708131" cy="369332"/>
          </a:xfrm>
          <a:prstGeom prst="rect">
            <a:avLst/>
          </a:prstGeom>
        </p:spPr>
        <p:txBody>
          <a:bodyPr wrap="none">
            <a:spAutoFit/>
          </a:bodyPr>
          <a:lstStyle/>
          <a:p>
            <a:r>
              <a:rPr lang="en-GB" dirty="0">
                <a:latin typeface="Calibri" panose="020F0502020204030204" pitchFamily="34" charset="0"/>
                <a:ea typeface="Times New Roman" panose="02020603050405020304" pitchFamily="18" charset="0"/>
              </a:rPr>
              <a:t>Create the data values X1, X2, …., X10</a:t>
            </a:r>
            <a:endParaRPr lang="en-GB" dirty="0"/>
          </a:p>
        </p:txBody>
      </p:sp>
      <p:sp>
        <p:nvSpPr>
          <p:cNvPr id="7" name="Rectangle 6">
            <a:extLst>
              <a:ext uri="{FF2B5EF4-FFF2-40B4-BE49-F238E27FC236}">
                <a16:creationId xmlns:a16="http://schemas.microsoft.com/office/drawing/2014/main" id="{7388C121-D103-4869-96A1-A4BF240821F1}"/>
              </a:ext>
            </a:extLst>
          </p:cNvPr>
          <p:cNvSpPr/>
          <p:nvPr/>
        </p:nvSpPr>
        <p:spPr>
          <a:xfrm>
            <a:off x="539872" y="2074700"/>
            <a:ext cx="5040240" cy="2031325"/>
          </a:xfrm>
          <a:prstGeom prst="rect">
            <a:avLst/>
          </a:prstGeom>
        </p:spPr>
        <p:txBody>
          <a:bodyPr wrap="square">
            <a:spAutoFit/>
          </a:bodyPr>
          <a:lstStyle/>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Name the first column X1. </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 </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Enter a number (any) in the 1000</a:t>
            </a:r>
            <a:r>
              <a:rPr lang="en-GB" baseline="30000" dirty="0">
                <a:latin typeface="Calibri" panose="020F0502020204030204" pitchFamily="34" charset="0"/>
                <a:ea typeface="Times New Roman" panose="02020603050405020304" pitchFamily="18" charset="0"/>
                <a:cs typeface="Calibri" panose="020F0502020204030204" pitchFamily="34" charset="0"/>
              </a:rPr>
              <a:t>th</a:t>
            </a:r>
            <a:r>
              <a:rPr lang="en-GB" dirty="0">
                <a:latin typeface="Calibri" panose="020F0502020204030204" pitchFamily="34" charset="0"/>
                <a:ea typeface="Times New Roman" panose="02020603050405020304" pitchFamily="18" charset="0"/>
                <a:cs typeface="Calibri" panose="020F0502020204030204" pitchFamily="34" charset="0"/>
              </a:rPr>
              <a:t> cell of the first column to define the variable size (that is the size of the sample). If you have a problem with be able to select the 1000</a:t>
            </a:r>
            <a:r>
              <a:rPr lang="en-GB" baseline="30000" dirty="0">
                <a:latin typeface="Calibri" panose="020F0502020204030204" pitchFamily="34" charset="0"/>
                <a:ea typeface="Times New Roman" panose="02020603050405020304" pitchFamily="18" charset="0"/>
                <a:cs typeface="Calibri" panose="020F0502020204030204" pitchFamily="34" charset="0"/>
              </a:rPr>
              <a:t>th</a:t>
            </a:r>
            <a:r>
              <a:rPr lang="en-GB" dirty="0">
                <a:latin typeface="Calibri" panose="020F0502020204030204" pitchFamily="34" charset="0"/>
                <a:ea typeface="Times New Roman" panose="02020603050405020304" pitchFamily="18" charset="0"/>
                <a:cs typeface="Calibri" panose="020F0502020204030204" pitchFamily="34" charset="0"/>
              </a:rPr>
              <a:t> value, then create the 1000 case data values in Excel and copy to the SPSS data file.</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8" name="Picture 7">
            <a:extLst>
              <a:ext uri="{FF2B5EF4-FFF2-40B4-BE49-F238E27FC236}">
                <a16:creationId xmlns:a16="http://schemas.microsoft.com/office/drawing/2014/main" id="{EC8AD8D9-260B-44DA-A9E1-BEE7B77E5378}"/>
              </a:ext>
            </a:extLst>
          </p:cNvPr>
          <p:cNvPicPr/>
          <p:nvPr/>
        </p:nvPicPr>
        <p:blipFill>
          <a:blip r:embed="rId2"/>
          <a:stretch>
            <a:fillRect/>
          </a:stretch>
        </p:blipFill>
        <p:spPr>
          <a:xfrm>
            <a:off x="5724128" y="2074700"/>
            <a:ext cx="3007723" cy="922252"/>
          </a:xfrm>
          <a:prstGeom prst="rect">
            <a:avLst/>
          </a:prstGeom>
        </p:spPr>
      </p:pic>
      <p:pic>
        <p:nvPicPr>
          <p:cNvPr id="9" name="Picture 8">
            <a:extLst>
              <a:ext uri="{FF2B5EF4-FFF2-40B4-BE49-F238E27FC236}">
                <a16:creationId xmlns:a16="http://schemas.microsoft.com/office/drawing/2014/main" id="{5972A853-DABD-49ED-8DB7-408975AB13FB}"/>
              </a:ext>
            </a:extLst>
          </p:cNvPr>
          <p:cNvPicPr/>
          <p:nvPr/>
        </p:nvPicPr>
        <p:blipFill>
          <a:blip r:embed="rId3"/>
          <a:stretch>
            <a:fillRect/>
          </a:stretch>
        </p:blipFill>
        <p:spPr>
          <a:xfrm>
            <a:off x="5724128" y="3226504"/>
            <a:ext cx="3010337" cy="1133001"/>
          </a:xfrm>
          <a:prstGeom prst="rect">
            <a:avLst/>
          </a:prstGeom>
        </p:spPr>
      </p:pic>
    </p:spTree>
    <p:extLst>
      <p:ext uri="{BB962C8B-B14F-4D97-AF65-F5344CB8AC3E}">
        <p14:creationId xmlns:p14="http://schemas.microsoft.com/office/powerpoint/2010/main" val="63065481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9257F5-ED2F-4171-B666-9E345B1BB414}"/>
              </a:ext>
            </a:extLst>
          </p:cNvPr>
          <p:cNvSpPr>
            <a:spLocks noGrp="1"/>
          </p:cNvSpPr>
          <p:nvPr>
            <p:ph type="ctrTitle"/>
          </p:nvPr>
        </p:nvSpPr>
        <p:spPr>
          <a:xfrm>
            <a:off x="500034" y="285728"/>
            <a:ext cx="8208798" cy="714380"/>
          </a:xfrm>
        </p:spPr>
        <p:txBody>
          <a:bodyPr/>
          <a:lstStyle/>
          <a:p>
            <a:r>
              <a:rPr lang="en-GB" dirty="0"/>
              <a:t>Using SPSS to generate a sample </a:t>
            </a:r>
          </a:p>
        </p:txBody>
      </p:sp>
      <p:sp>
        <p:nvSpPr>
          <p:cNvPr id="3" name="Slide Number Placeholder 2">
            <a:extLst>
              <a:ext uri="{FF2B5EF4-FFF2-40B4-BE49-F238E27FC236}">
                <a16:creationId xmlns:a16="http://schemas.microsoft.com/office/drawing/2014/main" id="{D7E76519-B590-40BA-BDA0-C698D57179DE}"/>
              </a:ext>
            </a:extLst>
          </p:cNvPr>
          <p:cNvSpPr>
            <a:spLocks noGrp="1"/>
          </p:cNvSpPr>
          <p:nvPr>
            <p:ph type="sldNum" sz="quarter" idx="10"/>
          </p:nvPr>
        </p:nvSpPr>
        <p:spPr/>
        <p:txBody>
          <a:bodyPr/>
          <a:lstStyle/>
          <a:p>
            <a:pPr>
              <a:defRPr/>
            </a:pPr>
            <a:fld id="{B2A17A9D-C4E7-4BDD-89C0-ED51AD2FDA9D}" type="slidenum">
              <a:rPr lang="en-GB" smtClean="0"/>
              <a:pPr>
                <a:defRPr/>
              </a:pPr>
              <a:t>31</a:t>
            </a:fld>
            <a:endParaRPr lang="en-GB" dirty="0"/>
          </a:p>
        </p:txBody>
      </p:sp>
      <p:sp>
        <p:nvSpPr>
          <p:cNvPr id="4" name="Footer Placeholder 3">
            <a:extLst>
              <a:ext uri="{FF2B5EF4-FFF2-40B4-BE49-F238E27FC236}">
                <a16:creationId xmlns:a16="http://schemas.microsoft.com/office/drawing/2014/main" id="{EF88992E-BA53-47F7-BCE2-89E2FB317B76}"/>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F90B9E35-C611-4D2B-A94C-70D2F6C42FFB}"/>
              </a:ext>
            </a:extLst>
          </p:cNvPr>
          <p:cNvSpPr/>
          <p:nvPr/>
        </p:nvSpPr>
        <p:spPr>
          <a:xfrm>
            <a:off x="428624" y="1798461"/>
            <a:ext cx="4287391" cy="1200329"/>
          </a:xfrm>
          <a:prstGeom prst="rect">
            <a:avLst/>
          </a:prstGeom>
        </p:spPr>
        <p:txBody>
          <a:bodyPr wrap="square">
            <a:spAutoFit/>
          </a:bodyPr>
          <a:lstStyle/>
          <a:p>
            <a:pPr marR="0"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Name Target Variable: X1</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R="0"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Enter in Numeric Expression: RV.NORMAL(45000, 1000)</a:t>
            </a:r>
          </a:p>
          <a:p>
            <a:pPr marR="0" hangingPunct="0">
              <a:spcBef>
                <a:spcPts val="0"/>
              </a:spcBef>
              <a:spcAft>
                <a:spcPts val="0"/>
              </a:spcAft>
            </a:pPr>
            <a:r>
              <a:rPr lang="en-GB" sz="1800" dirty="0">
                <a:effectLst/>
                <a:latin typeface="Calibri" panose="020F0502020204030204" pitchFamily="34" charset="0"/>
                <a:ea typeface="Times New Roman" panose="02020603050405020304" pitchFamily="18" charset="0"/>
                <a:cs typeface="Calibri" panose="020F0502020204030204" pitchFamily="34" charset="0"/>
              </a:rPr>
              <a:t>Click OK</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id="{966874D0-C2DB-4A89-8997-8131D4038E5D}"/>
              </a:ext>
            </a:extLst>
          </p:cNvPr>
          <p:cNvSpPr/>
          <p:nvPr/>
        </p:nvSpPr>
        <p:spPr>
          <a:xfrm>
            <a:off x="500034" y="1322576"/>
            <a:ext cx="8208799" cy="369332"/>
          </a:xfrm>
          <a:prstGeom prst="rect">
            <a:avLst/>
          </a:prstGeom>
          <a:solidFill>
            <a:schemeClr val="accent2">
              <a:lumMod val="20000"/>
              <a:lumOff val="80000"/>
            </a:schemeClr>
          </a:solidFill>
        </p:spPr>
        <p:txBody>
          <a:bodyPr wrap="square">
            <a:spAutoFit/>
          </a:bodyPr>
          <a:lstStyle/>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Now create the sample values in column X1 using Transform &gt; Compute Variable</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7" name="Picture 6">
            <a:extLst>
              <a:ext uri="{FF2B5EF4-FFF2-40B4-BE49-F238E27FC236}">
                <a16:creationId xmlns:a16="http://schemas.microsoft.com/office/drawing/2014/main" id="{40BB450D-6ECF-420F-BCFC-62742902F74F}"/>
              </a:ext>
            </a:extLst>
          </p:cNvPr>
          <p:cNvPicPr/>
          <p:nvPr/>
        </p:nvPicPr>
        <p:blipFill>
          <a:blip r:embed="rId2"/>
          <a:stretch>
            <a:fillRect/>
          </a:stretch>
        </p:blipFill>
        <p:spPr>
          <a:xfrm>
            <a:off x="4788024" y="1811079"/>
            <a:ext cx="3920808" cy="1081958"/>
          </a:xfrm>
          <a:prstGeom prst="rect">
            <a:avLst/>
          </a:prstGeom>
        </p:spPr>
      </p:pic>
      <p:sp>
        <p:nvSpPr>
          <p:cNvPr id="8" name="Rectangle 7">
            <a:extLst>
              <a:ext uri="{FF2B5EF4-FFF2-40B4-BE49-F238E27FC236}">
                <a16:creationId xmlns:a16="http://schemas.microsoft.com/office/drawing/2014/main" id="{D511CAE1-096B-4A8C-A2BA-4BCDA60E8061}"/>
              </a:ext>
            </a:extLst>
          </p:cNvPr>
          <p:cNvSpPr/>
          <p:nvPr/>
        </p:nvSpPr>
        <p:spPr>
          <a:xfrm>
            <a:off x="1979712" y="3797875"/>
            <a:ext cx="3711926" cy="1477328"/>
          </a:xfrm>
          <a:prstGeom prst="rect">
            <a:avLst/>
          </a:prstGeom>
        </p:spPr>
        <p:txBody>
          <a:bodyPr wrap="square">
            <a:spAutoFit/>
          </a:bodyPr>
          <a:lstStyle/>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SPSS will now undertake the calculation and store the result in the data file under column labelled X1 (first 10 values out of 1000 illustrated).</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9" name="Picture 8">
            <a:extLst>
              <a:ext uri="{FF2B5EF4-FFF2-40B4-BE49-F238E27FC236}">
                <a16:creationId xmlns:a16="http://schemas.microsoft.com/office/drawing/2014/main" id="{2B9FCD08-8812-4D37-8254-18839AA92B31}"/>
              </a:ext>
            </a:extLst>
          </p:cNvPr>
          <p:cNvPicPr/>
          <p:nvPr/>
        </p:nvPicPr>
        <p:blipFill>
          <a:blip r:embed="rId3"/>
          <a:stretch>
            <a:fillRect/>
          </a:stretch>
        </p:blipFill>
        <p:spPr>
          <a:xfrm>
            <a:off x="5868144" y="3013532"/>
            <a:ext cx="2847231" cy="2791732"/>
          </a:xfrm>
          <a:prstGeom prst="rect">
            <a:avLst/>
          </a:prstGeom>
        </p:spPr>
      </p:pic>
    </p:spTree>
    <p:extLst>
      <p:ext uri="{BB962C8B-B14F-4D97-AF65-F5344CB8AC3E}">
        <p14:creationId xmlns:p14="http://schemas.microsoft.com/office/powerpoint/2010/main" val="424084317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9257F5-ED2F-4171-B666-9E345B1BB414}"/>
              </a:ext>
            </a:extLst>
          </p:cNvPr>
          <p:cNvSpPr>
            <a:spLocks noGrp="1"/>
          </p:cNvSpPr>
          <p:nvPr>
            <p:ph type="ctrTitle"/>
          </p:nvPr>
        </p:nvSpPr>
        <p:spPr>
          <a:xfrm>
            <a:off x="500034" y="285728"/>
            <a:ext cx="8176422" cy="714380"/>
          </a:xfrm>
        </p:spPr>
        <p:txBody>
          <a:bodyPr/>
          <a:lstStyle/>
          <a:p>
            <a:r>
              <a:rPr lang="en-GB" dirty="0"/>
              <a:t>Using SPSS to generate a sample </a:t>
            </a:r>
          </a:p>
        </p:txBody>
      </p:sp>
      <p:sp>
        <p:nvSpPr>
          <p:cNvPr id="3" name="Slide Number Placeholder 2">
            <a:extLst>
              <a:ext uri="{FF2B5EF4-FFF2-40B4-BE49-F238E27FC236}">
                <a16:creationId xmlns:a16="http://schemas.microsoft.com/office/drawing/2014/main" id="{D7E76519-B590-40BA-BDA0-C698D57179DE}"/>
              </a:ext>
            </a:extLst>
          </p:cNvPr>
          <p:cNvSpPr>
            <a:spLocks noGrp="1"/>
          </p:cNvSpPr>
          <p:nvPr>
            <p:ph type="sldNum" sz="quarter" idx="10"/>
          </p:nvPr>
        </p:nvSpPr>
        <p:spPr/>
        <p:txBody>
          <a:bodyPr/>
          <a:lstStyle/>
          <a:p>
            <a:pPr>
              <a:defRPr/>
            </a:pPr>
            <a:fld id="{B2A17A9D-C4E7-4BDD-89C0-ED51AD2FDA9D}" type="slidenum">
              <a:rPr lang="en-GB" smtClean="0"/>
              <a:pPr>
                <a:defRPr/>
              </a:pPr>
              <a:t>32</a:t>
            </a:fld>
            <a:endParaRPr lang="en-GB" dirty="0"/>
          </a:p>
        </p:txBody>
      </p:sp>
      <p:sp>
        <p:nvSpPr>
          <p:cNvPr id="4" name="Footer Placeholder 3">
            <a:extLst>
              <a:ext uri="{FF2B5EF4-FFF2-40B4-BE49-F238E27FC236}">
                <a16:creationId xmlns:a16="http://schemas.microsoft.com/office/drawing/2014/main" id="{EF88992E-BA53-47F7-BCE2-89E2FB317B76}"/>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25B07682-042C-47C3-A5C9-743020D765F6}"/>
              </a:ext>
            </a:extLst>
          </p:cNvPr>
          <p:cNvSpPr/>
          <p:nvPr/>
        </p:nvSpPr>
        <p:spPr>
          <a:xfrm>
            <a:off x="523879" y="1196752"/>
            <a:ext cx="2823985" cy="1754326"/>
          </a:xfrm>
          <a:prstGeom prst="rect">
            <a:avLst/>
          </a:prstGeom>
        </p:spPr>
        <p:txBody>
          <a:bodyPr wrap="square">
            <a:spAutoFit/>
          </a:bodyPr>
          <a:lstStyle/>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Since we have 10 samples then we need to repeat this calculation for X1, X2, …., X10. The first 10 values for X1, X2, …., X5 out of the 10 samples are ILLUSTRATED.</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6" name="Picture 5">
            <a:extLst>
              <a:ext uri="{FF2B5EF4-FFF2-40B4-BE49-F238E27FC236}">
                <a16:creationId xmlns:a16="http://schemas.microsoft.com/office/drawing/2014/main" id="{1D7D8BDE-D146-48F8-9686-14BDC078738B}"/>
              </a:ext>
            </a:extLst>
          </p:cNvPr>
          <p:cNvPicPr/>
          <p:nvPr/>
        </p:nvPicPr>
        <p:blipFill>
          <a:blip r:embed="rId2"/>
          <a:stretch>
            <a:fillRect/>
          </a:stretch>
        </p:blipFill>
        <p:spPr>
          <a:xfrm>
            <a:off x="3563888" y="1330316"/>
            <a:ext cx="5122912" cy="1897761"/>
          </a:xfrm>
          <a:prstGeom prst="rect">
            <a:avLst/>
          </a:prstGeom>
        </p:spPr>
      </p:pic>
      <p:sp>
        <p:nvSpPr>
          <p:cNvPr id="7" name="Rectangle 6">
            <a:extLst>
              <a:ext uri="{FF2B5EF4-FFF2-40B4-BE49-F238E27FC236}">
                <a16:creationId xmlns:a16="http://schemas.microsoft.com/office/drawing/2014/main" id="{275A66CD-D9AC-4BF8-9524-75B1F9CAF9AB}"/>
              </a:ext>
            </a:extLst>
          </p:cNvPr>
          <p:cNvSpPr/>
          <p:nvPr/>
        </p:nvSpPr>
        <p:spPr>
          <a:xfrm>
            <a:off x="1115616" y="3382554"/>
            <a:ext cx="2823985" cy="923330"/>
          </a:xfrm>
          <a:prstGeom prst="rect">
            <a:avLst/>
          </a:prstGeom>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Calculate the average values for each of the 1000 samples of size 10</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8" name="Picture 7">
            <a:extLst>
              <a:ext uri="{FF2B5EF4-FFF2-40B4-BE49-F238E27FC236}">
                <a16:creationId xmlns:a16="http://schemas.microsoft.com/office/drawing/2014/main" id="{28A4F6B9-950A-4396-8887-9CC590064C69}"/>
              </a:ext>
            </a:extLst>
          </p:cNvPr>
          <p:cNvPicPr/>
          <p:nvPr/>
        </p:nvPicPr>
        <p:blipFill>
          <a:blip r:embed="rId3"/>
          <a:stretch>
            <a:fillRect/>
          </a:stretch>
        </p:blipFill>
        <p:spPr>
          <a:xfrm>
            <a:off x="4211960" y="3437516"/>
            <a:ext cx="4490399" cy="923330"/>
          </a:xfrm>
          <a:prstGeom prst="rect">
            <a:avLst/>
          </a:prstGeom>
        </p:spPr>
      </p:pic>
      <p:sp>
        <p:nvSpPr>
          <p:cNvPr id="9" name="Rectangle 8">
            <a:extLst>
              <a:ext uri="{FF2B5EF4-FFF2-40B4-BE49-F238E27FC236}">
                <a16:creationId xmlns:a16="http://schemas.microsoft.com/office/drawing/2014/main" id="{2B2E9B8B-A74D-4D92-9715-11B913658546}"/>
              </a:ext>
            </a:extLst>
          </p:cNvPr>
          <p:cNvSpPr/>
          <p:nvPr/>
        </p:nvSpPr>
        <p:spPr>
          <a:xfrm>
            <a:off x="3092300" y="4964275"/>
            <a:ext cx="2959400" cy="369332"/>
          </a:xfrm>
          <a:prstGeom prst="rect">
            <a:avLst/>
          </a:prstGeom>
        </p:spPr>
        <p:txBody>
          <a:bodyPr wrap="none">
            <a:spAutoFit/>
          </a:bodyPr>
          <a:lstStyle/>
          <a:p>
            <a:r>
              <a:rPr lang="en-GB" dirty="0">
                <a:latin typeface="Calibri" panose="020F0502020204030204" pitchFamily="34" charset="0"/>
                <a:ea typeface="Times New Roman" panose="02020603050405020304" pitchFamily="18" charset="0"/>
              </a:rPr>
              <a:t>The first 3 average values are </a:t>
            </a:r>
            <a:endParaRPr lang="en-GB" dirty="0"/>
          </a:p>
        </p:txBody>
      </p:sp>
      <p:pic>
        <p:nvPicPr>
          <p:cNvPr id="10" name="Picture 9">
            <a:extLst>
              <a:ext uri="{FF2B5EF4-FFF2-40B4-BE49-F238E27FC236}">
                <a16:creationId xmlns:a16="http://schemas.microsoft.com/office/drawing/2014/main" id="{DB1BF145-2408-404C-AFC6-3ED3B749D4E4}"/>
              </a:ext>
            </a:extLst>
          </p:cNvPr>
          <p:cNvPicPr/>
          <p:nvPr/>
        </p:nvPicPr>
        <p:blipFill>
          <a:blip r:embed="rId4"/>
          <a:stretch>
            <a:fillRect/>
          </a:stretch>
        </p:blipFill>
        <p:spPr>
          <a:xfrm>
            <a:off x="6372200" y="4580078"/>
            <a:ext cx="2329859" cy="1225186"/>
          </a:xfrm>
          <a:prstGeom prst="rect">
            <a:avLst/>
          </a:prstGeom>
        </p:spPr>
      </p:pic>
    </p:spTree>
    <p:extLst>
      <p:ext uri="{BB962C8B-B14F-4D97-AF65-F5344CB8AC3E}">
        <p14:creationId xmlns:p14="http://schemas.microsoft.com/office/powerpoint/2010/main" val="44276703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9257F5-ED2F-4171-B666-9E345B1BB414}"/>
              </a:ext>
            </a:extLst>
          </p:cNvPr>
          <p:cNvSpPr>
            <a:spLocks noGrp="1"/>
          </p:cNvSpPr>
          <p:nvPr>
            <p:ph type="ctrTitle"/>
          </p:nvPr>
        </p:nvSpPr>
        <p:spPr>
          <a:xfrm>
            <a:off x="500034" y="285728"/>
            <a:ext cx="8320438" cy="714380"/>
          </a:xfrm>
        </p:spPr>
        <p:txBody>
          <a:bodyPr/>
          <a:lstStyle/>
          <a:p>
            <a:r>
              <a:rPr lang="en-GB" dirty="0"/>
              <a:t>Using SPSS to generate a sample continued</a:t>
            </a:r>
          </a:p>
        </p:txBody>
      </p:sp>
      <p:sp>
        <p:nvSpPr>
          <p:cNvPr id="3" name="Slide Number Placeholder 2">
            <a:extLst>
              <a:ext uri="{FF2B5EF4-FFF2-40B4-BE49-F238E27FC236}">
                <a16:creationId xmlns:a16="http://schemas.microsoft.com/office/drawing/2014/main" id="{D7E76519-B590-40BA-BDA0-C698D57179DE}"/>
              </a:ext>
            </a:extLst>
          </p:cNvPr>
          <p:cNvSpPr>
            <a:spLocks noGrp="1"/>
          </p:cNvSpPr>
          <p:nvPr>
            <p:ph type="sldNum" sz="quarter" idx="10"/>
          </p:nvPr>
        </p:nvSpPr>
        <p:spPr/>
        <p:txBody>
          <a:bodyPr/>
          <a:lstStyle/>
          <a:p>
            <a:pPr>
              <a:defRPr/>
            </a:pPr>
            <a:fld id="{B2A17A9D-C4E7-4BDD-89C0-ED51AD2FDA9D}" type="slidenum">
              <a:rPr lang="en-GB" smtClean="0"/>
              <a:pPr>
                <a:defRPr/>
              </a:pPr>
              <a:t>33</a:t>
            </a:fld>
            <a:endParaRPr lang="en-GB" dirty="0"/>
          </a:p>
        </p:txBody>
      </p:sp>
      <p:sp>
        <p:nvSpPr>
          <p:cNvPr id="4" name="Footer Placeholder 3">
            <a:extLst>
              <a:ext uri="{FF2B5EF4-FFF2-40B4-BE49-F238E27FC236}">
                <a16:creationId xmlns:a16="http://schemas.microsoft.com/office/drawing/2014/main" id="{EF88992E-BA53-47F7-BCE2-89E2FB317B76}"/>
              </a:ext>
            </a:extLst>
          </p:cNvPr>
          <p:cNvSpPr>
            <a:spLocks noGrp="1"/>
          </p:cNvSpPr>
          <p:nvPr>
            <p:ph type="ftr" sz="quarter" idx="11"/>
          </p:nvPr>
        </p:nvSpPr>
        <p:spPr/>
        <p:txBody>
          <a:bodyPr/>
          <a:lstStyle/>
          <a:p>
            <a:pPr>
              <a:defRPr/>
            </a:pPr>
            <a:r>
              <a:rPr lang="en-GB"/>
              <a:t>Glyn Davis &amp; Branko Pecar</a:t>
            </a:r>
            <a:endParaRPr lang="en-GB" b="0"/>
          </a:p>
        </p:txBody>
      </p:sp>
      <p:sp>
        <p:nvSpPr>
          <p:cNvPr id="6" name="Rectangle 5">
            <a:extLst>
              <a:ext uri="{FF2B5EF4-FFF2-40B4-BE49-F238E27FC236}">
                <a16:creationId xmlns:a16="http://schemas.microsoft.com/office/drawing/2014/main" id="{BFD2E5A9-08F3-44DB-8844-E99EB1114695}"/>
              </a:ext>
            </a:extLst>
          </p:cNvPr>
          <p:cNvSpPr/>
          <p:nvPr/>
        </p:nvSpPr>
        <p:spPr>
          <a:xfrm>
            <a:off x="611560" y="1458277"/>
            <a:ext cx="4572000" cy="923330"/>
          </a:xfrm>
          <a:prstGeom prst="rect">
            <a:avLst/>
          </a:prstGeom>
        </p:spPr>
        <p:txBody>
          <a:bodyPr>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Calculate the overall Xbar mean and standard deviation and construct the histogram using </a:t>
            </a:r>
            <a:r>
              <a:rPr lang="en-GB" u="sng" dirty="0">
                <a:latin typeface="Calibri" panose="020F0502020204030204" pitchFamily="34" charset="0"/>
                <a:ea typeface="Times New Roman" panose="02020603050405020304" pitchFamily="18" charset="0"/>
                <a:cs typeface="Calibri" panose="020F0502020204030204" pitchFamily="34" charset="0"/>
              </a:rPr>
              <a:t>A</a:t>
            </a:r>
            <a:r>
              <a:rPr lang="en-GB" dirty="0">
                <a:latin typeface="Calibri" panose="020F0502020204030204" pitchFamily="34" charset="0"/>
                <a:ea typeface="Times New Roman" panose="02020603050405020304" pitchFamily="18" charset="0"/>
                <a:cs typeface="Calibri" panose="020F0502020204030204" pitchFamily="34" charset="0"/>
              </a:rPr>
              <a:t>nalyze &gt; D</a:t>
            </a:r>
            <a:r>
              <a:rPr lang="en-GB" u="sng" dirty="0">
                <a:latin typeface="Calibri" panose="020F0502020204030204" pitchFamily="34" charset="0"/>
                <a:ea typeface="Times New Roman" panose="02020603050405020304" pitchFamily="18" charset="0"/>
                <a:cs typeface="Calibri" panose="020F0502020204030204" pitchFamily="34" charset="0"/>
              </a:rPr>
              <a:t>e</a:t>
            </a:r>
            <a:r>
              <a:rPr lang="en-GB" dirty="0">
                <a:latin typeface="Calibri" panose="020F0502020204030204" pitchFamily="34" charset="0"/>
                <a:ea typeface="Times New Roman" panose="02020603050405020304" pitchFamily="18" charset="0"/>
                <a:cs typeface="Calibri" panose="020F0502020204030204" pitchFamily="34" charset="0"/>
              </a:rPr>
              <a:t>scriptive Statistics &gt; </a:t>
            </a:r>
            <a:r>
              <a:rPr lang="en-GB" u="sng" dirty="0">
                <a:latin typeface="Calibri" panose="020F0502020204030204" pitchFamily="34" charset="0"/>
                <a:ea typeface="Times New Roman" panose="02020603050405020304" pitchFamily="18" charset="0"/>
                <a:cs typeface="Calibri" panose="020F0502020204030204" pitchFamily="34" charset="0"/>
              </a:rPr>
              <a:t>F</a:t>
            </a:r>
            <a:r>
              <a:rPr lang="en-GB" dirty="0">
                <a:latin typeface="Calibri" panose="020F0502020204030204" pitchFamily="34" charset="0"/>
                <a:ea typeface="Times New Roman" panose="02020603050405020304" pitchFamily="18" charset="0"/>
                <a:cs typeface="Calibri" panose="020F0502020204030204" pitchFamily="34" charset="0"/>
              </a:rPr>
              <a:t>requencies.</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D2C448B1-E15F-4580-AF34-B2249E979619}"/>
              </a:ext>
            </a:extLst>
          </p:cNvPr>
          <p:cNvSpPr/>
          <p:nvPr/>
        </p:nvSpPr>
        <p:spPr>
          <a:xfrm>
            <a:off x="1403648" y="2564904"/>
            <a:ext cx="5396627" cy="2862322"/>
          </a:xfrm>
          <a:prstGeom prst="rect">
            <a:avLst/>
          </a:prstGeom>
        </p:spPr>
        <p:txBody>
          <a:bodyPr wrap="square">
            <a:spAutoFit/>
          </a:bodyPr>
          <a:lstStyle/>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Transfer Xbar to the </a:t>
            </a:r>
            <a:r>
              <a:rPr lang="en-GB" u="sng" dirty="0">
                <a:latin typeface="Calibri" panose="020F0502020204030204" pitchFamily="34" charset="0"/>
                <a:ea typeface="Times New Roman" panose="02020603050405020304" pitchFamily="18" charset="0"/>
                <a:cs typeface="Calibri" panose="020F0502020204030204" pitchFamily="34" charset="0"/>
              </a:rPr>
              <a:t>V</a:t>
            </a:r>
            <a:r>
              <a:rPr lang="en-GB" dirty="0">
                <a:latin typeface="Calibri" panose="020F0502020204030204" pitchFamily="34" charset="0"/>
                <a:ea typeface="Times New Roman" panose="02020603050405020304" pitchFamily="18" charset="0"/>
                <a:cs typeface="Calibri" panose="020F0502020204030204" pitchFamily="34" charset="0"/>
              </a:rPr>
              <a:t>ariables box</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Uncheck </a:t>
            </a:r>
            <a:r>
              <a:rPr lang="en-GB" u="sng" dirty="0">
                <a:latin typeface="Calibri" panose="020F0502020204030204" pitchFamily="34" charset="0"/>
                <a:ea typeface="Times New Roman" panose="02020603050405020304" pitchFamily="18" charset="0"/>
                <a:cs typeface="Calibri" panose="020F0502020204030204" pitchFamily="34" charset="0"/>
              </a:rPr>
              <a:t>D</a:t>
            </a:r>
            <a:r>
              <a:rPr lang="en-GB" dirty="0">
                <a:latin typeface="Calibri" panose="020F0502020204030204" pitchFamily="34" charset="0"/>
                <a:ea typeface="Times New Roman" panose="02020603050405020304" pitchFamily="18" charset="0"/>
                <a:cs typeface="Calibri" panose="020F0502020204030204" pitchFamily="34" charset="0"/>
              </a:rPr>
              <a:t>isplay frequency tables (ignore the warning)</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 </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Click on </a:t>
            </a:r>
            <a:r>
              <a:rPr lang="en-GB" u="sng" dirty="0">
                <a:latin typeface="Calibri" panose="020F0502020204030204" pitchFamily="34" charset="0"/>
                <a:ea typeface="Times New Roman" panose="02020603050405020304" pitchFamily="18" charset="0"/>
                <a:cs typeface="Calibri" panose="020F0502020204030204" pitchFamily="34" charset="0"/>
              </a:rPr>
              <a:t>C</a:t>
            </a:r>
            <a:r>
              <a:rPr lang="en-GB" dirty="0">
                <a:latin typeface="Calibri" panose="020F0502020204030204" pitchFamily="34" charset="0"/>
                <a:ea typeface="Times New Roman" panose="02020603050405020304" pitchFamily="18" charset="0"/>
                <a:cs typeface="Calibri" panose="020F0502020204030204" pitchFamily="34" charset="0"/>
              </a:rPr>
              <a:t>harts and select </a:t>
            </a:r>
            <a:r>
              <a:rPr lang="en-GB" u="sng" dirty="0">
                <a:latin typeface="Calibri" panose="020F0502020204030204" pitchFamily="34" charset="0"/>
                <a:ea typeface="Times New Roman" panose="02020603050405020304" pitchFamily="18" charset="0"/>
                <a:cs typeface="Calibri" panose="020F0502020204030204" pitchFamily="34" charset="0"/>
              </a:rPr>
              <a:t>H</a:t>
            </a:r>
            <a:r>
              <a:rPr lang="en-GB" dirty="0">
                <a:latin typeface="Calibri" panose="020F0502020204030204" pitchFamily="34" charset="0"/>
                <a:ea typeface="Times New Roman" panose="02020603050405020304" pitchFamily="18" charset="0"/>
                <a:cs typeface="Calibri" panose="020F0502020204030204" pitchFamily="34" charset="0"/>
              </a:rPr>
              <a:t>istogram</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Click Continue</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 </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Click on </a:t>
            </a:r>
            <a:r>
              <a:rPr lang="en-GB" u="sng" dirty="0">
                <a:latin typeface="Calibri" panose="020F0502020204030204" pitchFamily="34" charset="0"/>
                <a:ea typeface="Times New Roman" panose="02020603050405020304" pitchFamily="18" charset="0"/>
                <a:cs typeface="Calibri" panose="020F0502020204030204" pitchFamily="34" charset="0"/>
              </a:rPr>
              <a:t>S</a:t>
            </a:r>
            <a:r>
              <a:rPr lang="en-GB" dirty="0">
                <a:latin typeface="Calibri" panose="020F0502020204030204" pitchFamily="34" charset="0"/>
                <a:ea typeface="Times New Roman" panose="02020603050405020304" pitchFamily="18" charset="0"/>
                <a:cs typeface="Calibri" panose="020F0502020204030204" pitchFamily="34" charset="0"/>
              </a:rPr>
              <a:t>tatistics and select </a:t>
            </a:r>
            <a:r>
              <a:rPr lang="en-GB" u="sng" dirty="0">
                <a:latin typeface="Calibri" panose="020F0502020204030204" pitchFamily="34" charset="0"/>
                <a:ea typeface="Times New Roman" panose="02020603050405020304" pitchFamily="18" charset="0"/>
                <a:cs typeface="Calibri" panose="020F0502020204030204" pitchFamily="34" charset="0"/>
              </a:rPr>
              <a:t>M</a:t>
            </a:r>
            <a:r>
              <a:rPr lang="en-GB" dirty="0">
                <a:latin typeface="Calibri" panose="020F0502020204030204" pitchFamily="34" charset="0"/>
                <a:ea typeface="Times New Roman" panose="02020603050405020304" pitchFamily="18" charset="0"/>
                <a:cs typeface="Calibri" panose="020F0502020204030204" pitchFamily="34" charset="0"/>
              </a:rPr>
              <a:t>ean, S</a:t>
            </a:r>
            <a:r>
              <a:rPr lang="en-GB" u="sng" dirty="0">
                <a:latin typeface="Calibri" panose="020F0502020204030204" pitchFamily="34" charset="0"/>
                <a:ea typeface="Times New Roman" panose="02020603050405020304" pitchFamily="18" charset="0"/>
                <a:cs typeface="Calibri" panose="020F0502020204030204" pitchFamily="34" charset="0"/>
              </a:rPr>
              <a:t>t</a:t>
            </a:r>
            <a:r>
              <a:rPr lang="en-GB" dirty="0">
                <a:latin typeface="Calibri" panose="020F0502020204030204" pitchFamily="34" charset="0"/>
                <a:ea typeface="Times New Roman" panose="02020603050405020304" pitchFamily="18" charset="0"/>
                <a:cs typeface="Calibri" panose="020F0502020204030204" pitchFamily="34" charset="0"/>
              </a:rPr>
              <a:t>d. deviation</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Click Continue</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 </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Click Ok</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4728511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9257F5-ED2F-4171-B666-9E345B1BB414}"/>
              </a:ext>
            </a:extLst>
          </p:cNvPr>
          <p:cNvSpPr>
            <a:spLocks noGrp="1"/>
          </p:cNvSpPr>
          <p:nvPr>
            <p:ph type="ctrTitle"/>
          </p:nvPr>
        </p:nvSpPr>
        <p:spPr>
          <a:xfrm>
            <a:off x="500034" y="285728"/>
            <a:ext cx="8248430" cy="714380"/>
          </a:xfrm>
        </p:spPr>
        <p:txBody>
          <a:bodyPr/>
          <a:lstStyle/>
          <a:p>
            <a:r>
              <a:rPr lang="en-GB" dirty="0"/>
              <a:t>Using SPSS to generate a sample continued</a:t>
            </a:r>
          </a:p>
        </p:txBody>
      </p:sp>
      <p:sp>
        <p:nvSpPr>
          <p:cNvPr id="3" name="Slide Number Placeholder 2">
            <a:extLst>
              <a:ext uri="{FF2B5EF4-FFF2-40B4-BE49-F238E27FC236}">
                <a16:creationId xmlns:a16="http://schemas.microsoft.com/office/drawing/2014/main" id="{D7E76519-B590-40BA-BDA0-C698D57179DE}"/>
              </a:ext>
            </a:extLst>
          </p:cNvPr>
          <p:cNvSpPr>
            <a:spLocks noGrp="1"/>
          </p:cNvSpPr>
          <p:nvPr>
            <p:ph type="sldNum" sz="quarter" idx="10"/>
          </p:nvPr>
        </p:nvSpPr>
        <p:spPr/>
        <p:txBody>
          <a:bodyPr/>
          <a:lstStyle/>
          <a:p>
            <a:pPr>
              <a:defRPr/>
            </a:pPr>
            <a:fld id="{B2A17A9D-C4E7-4BDD-89C0-ED51AD2FDA9D}" type="slidenum">
              <a:rPr lang="en-GB" smtClean="0"/>
              <a:pPr>
                <a:defRPr/>
              </a:pPr>
              <a:t>34</a:t>
            </a:fld>
            <a:endParaRPr lang="en-GB" dirty="0"/>
          </a:p>
        </p:txBody>
      </p:sp>
      <p:sp>
        <p:nvSpPr>
          <p:cNvPr id="4" name="Footer Placeholder 3">
            <a:extLst>
              <a:ext uri="{FF2B5EF4-FFF2-40B4-BE49-F238E27FC236}">
                <a16:creationId xmlns:a16="http://schemas.microsoft.com/office/drawing/2014/main" id="{EF88992E-BA53-47F7-BCE2-89E2FB317B76}"/>
              </a:ext>
            </a:extLst>
          </p:cNvPr>
          <p:cNvSpPr>
            <a:spLocks noGrp="1"/>
          </p:cNvSpPr>
          <p:nvPr>
            <p:ph type="ftr" sz="quarter" idx="11"/>
          </p:nvPr>
        </p:nvSpPr>
        <p:spPr/>
        <p:txBody>
          <a:bodyPr/>
          <a:lstStyle/>
          <a:p>
            <a:pPr>
              <a:defRPr/>
            </a:pPr>
            <a:r>
              <a:rPr lang="en-GB"/>
              <a:t>Glyn Davis &amp; Branko Pecar</a:t>
            </a:r>
            <a:endParaRPr lang="en-GB" b="0"/>
          </a:p>
        </p:txBody>
      </p:sp>
      <p:sp>
        <p:nvSpPr>
          <p:cNvPr id="5" name="Rectangle 4">
            <a:extLst>
              <a:ext uri="{FF2B5EF4-FFF2-40B4-BE49-F238E27FC236}">
                <a16:creationId xmlns:a16="http://schemas.microsoft.com/office/drawing/2014/main" id="{081583CA-A875-4123-9280-FBD7A7BEE98F}"/>
              </a:ext>
            </a:extLst>
          </p:cNvPr>
          <p:cNvSpPr/>
          <p:nvPr/>
        </p:nvSpPr>
        <p:spPr>
          <a:xfrm>
            <a:off x="513743" y="1268760"/>
            <a:ext cx="1934247" cy="369332"/>
          </a:xfrm>
          <a:prstGeom prst="rect">
            <a:avLst/>
          </a:prstGeom>
        </p:spPr>
        <p:txBody>
          <a:bodyPr wrap="none">
            <a:spAutoFit/>
          </a:bodyPr>
          <a:lstStyle/>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Summary statistics</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6" name="Picture 5">
            <a:extLst>
              <a:ext uri="{FF2B5EF4-FFF2-40B4-BE49-F238E27FC236}">
                <a16:creationId xmlns:a16="http://schemas.microsoft.com/office/drawing/2014/main" id="{DEEEC59B-FC4D-4836-9FDC-03797C9483A6}"/>
              </a:ext>
            </a:extLst>
          </p:cNvPr>
          <p:cNvPicPr/>
          <p:nvPr/>
        </p:nvPicPr>
        <p:blipFill>
          <a:blip r:embed="rId2"/>
          <a:stretch>
            <a:fillRect/>
          </a:stretch>
        </p:blipFill>
        <p:spPr>
          <a:xfrm>
            <a:off x="2915816" y="1361350"/>
            <a:ext cx="2430437" cy="1477328"/>
          </a:xfrm>
          <a:prstGeom prst="rect">
            <a:avLst/>
          </a:prstGeom>
        </p:spPr>
      </p:pic>
      <p:sp>
        <p:nvSpPr>
          <p:cNvPr id="7" name="Rectangle 6">
            <a:extLst>
              <a:ext uri="{FF2B5EF4-FFF2-40B4-BE49-F238E27FC236}">
                <a16:creationId xmlns:a16="http://schemas.microsoft.com/office/drawing/2014/main" id="{54D33A77-64A8-478D-A457-114EDAE7120C}"/>
              </a:ext>
            </a:extLst>
          </p:cNvPr>
          <p:cNvSpPr/>
          <p:nvPr/>
        </p:nvSpPr>
        <p:spPr>
          <a:xfrm>
            <a:off x="5670063" y="1340768"/>
            <a:ext cx="3078401" cy="1477328"/>
          </a:xfrm>
          <a:prstGeom prst="rect">
            <a:avLst/>
          </a:prstGeom>
        </p:spPr>
        <p:txBody>
          <a:bodyPr wrap="square">
            <a:spAutoFit/>
          </a:bodyPr>
          <a:lstStyle/>
          <a:p>
            <a:pPr marR="0"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From SPSS, the overall mean value of all 1000 sample means gives a mean of 45006 with a standard deviation of 318.</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8" name="Rectangle 7">
            <a:extLst>
              <a:ext uri="{FF2B5EF4-FFF2-40B4-BE49-F238E27FC236}">
                <a16:creationId xmlns:a16="http://schemas.microsoft.com/office/drawing/2014/main" id="{7109E7D2-312F-4C7F-B82E-59EA93A87F19}"/>
              </a:ext>
            </a:extLst>
          </p:cNvPr>
          <p:cNvSpPr/>
          <p:nvPr/>
        </p:nvSpPr>
        <p:spPr>
          <a:xfrm>
            <a:off x="508362" y="2871269"/>
            <a:ext cx="1144929" cy="369332"/>
          </a:xfrm>
          <a:prstGeom prst="rect">
            <a:avLst/>
          </a:prstGeom>
        </p:spPr>
        <p:txBody>
          <a:bodyPr wrap="none">
            <a:spAutoFit/>
          </a:bodyPr>
          <a:lstStyle/>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Histogram</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9" name="Rectangle 8">
            <a:extLst>
              <a:ext uri="{FF2B5EF4-FFF2-40B4-BE49-F238E27FC236}">
                <a16:creationId xmlns:a16="http://schemas.microsoft.com/office/drawing/2014/main" id="{223DFBDF-9452-4905-B09A-0E03E2FD43C6}"/>
              </a:ext>
            </a:extLst>
          </p:cNvPr>
          <p:cNvSpPr/>
          <p:nvPr/>
        </p:nvSpPr>
        <p:spPr>
          <a:xfrm>
            <a:off x="551325" y="4604934"/>
            <a:ext cx="3194161" cy="1200329"/>
          </a:xfrm>
          <a:prstGeom prst="rect">
            <a:avLst/>
          </a:prstGeom>
        </p:spPr>
        <p:txBody>
          <a:bodyPr wrap="square">
            <a:spAutoFit/>
          </a:bodyPr>
          <a:lstStyle/>
          <a:p>
            <a:pPr marR="0"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The histogram shows a fairly normally distributed distribution for the sample means.</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10" name="Picture 9">
            <a:extLst>
              <a:ext uri="{FF2B5EF4-FFF2-40B4-BE49-F238E27FC236}">
                <a16:creationId xmlns:a16="http://schemas.microsoft.com/office/drawing/2014/main" id="{283D77D3-28FE-4329-9692-E5E371EF8855}"/>
              </a:ext>
            </a:extLst>
          </p:cNvPr>
          <p:cNvPicPr/>
          <p:nvPr/>
        </p:nvPicPr>
        <p:blipFill>
          <a:blip r:embed="rId3"/>
          <a:stretch>
            <a:fillRect/>
          </a:stretch>
        </p:blipFill>
        <p:spPr>
          <a:xfrm>
            <a:off x="3851920" y="2880734"/>
            <a:ext cx="4803531" cy="2924529"/>
          </a:xfrm>
          <a:prstGeom prst="rect">
            <a:avLst/>
          </a:prstGeom>
        </p:spPr>
      </p:pic>
    </p:spTree>
    <p:extLst>
      <p:ext uri="{BB962C8B-B14F-4D97-AF65-F5344CB8AC3E}">
        <p14:creationId xmlns:p14="http://schemas.microsoft.com/office/powerpoint/2010/main" val="68747003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ctrTitle"/>
          </p:nvPr>
        </p:nvSpPr>
        <p:spPr>
          <a:xfrm>
            <a:off x="500063" y="285750"/>
            <a:ext cx="6929437" cy="714375"/>
          </a:xfrm>
        </p:spPr>
        <p:txBody>
          <a:bodyPr/>
          <a:lstStyle/>
          <a:p>
            <a:r>
              <a:rPr lang="en-GB">
                <a:latin typeface="Arial" charset="0"/>
                <a:cs typeface="Arial" charset="0"/>
              </a:rPr>
              <a:t>Conclusion</a:t>
            </a:r>
          </a:p>
        </p:txBody>
      </p:sp>
      <p:sp>
        <p:nvSpPr>
          <p:cNvPr id="3" name="Slide Number Placeholder 2"/>
          <p:cNvSpPr>
            <a:spLocks noGrp="1"/>
          </p:cNvSpPr>
          <p:nvPr>
            <p:ph type="sldNum" sz="quarter" idx="10"/>
          </p:nvPr>
        </p:nvSpPr>
        <p:spPr/>
        <p:txBody>
          <a:bodyPr/>
          <a:lstStyle/>
          <a:p>
            <a:pPr>
              <a:defRPr/>
            </a:pPr>
            <a:fld id="{60C99054-F293-4E3D-B828-ECFE3FC91B5F}" type="slidenum">
              <a:rPr lang="en-GB" smtClean="0"/>
              <a:pPr>
                <a:defRPr/>
              </a:pPr>
              <a:t>35</a:t>
            </a:fld>
            <a:endParaRPr lang="en-GB" dirty="0"/>
          </a:p>
        </p:txBody>
      </p:sp>
      <p:sp>
        <p:nvSpPr>
          <p:cNvPr id="36868"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36869" name="TextBox 4"/>
          <p:cNvSpPr txBox="1">
            <a:spLocks noChangeArrowheads="1"/>
          </p:cNvSpPr>
          <p:nvPr/>
        </p:nvSpPr>
        <p:spPr bwMode="auto">
          <a:xfrm>
            <a:off x="642938" y="1285875"/>
            <a:ext cx="785812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t>In this presentation we explored the concept of a sampling data values from a population:</a:t>
            </a:r>
          </a:p>
        </p:txBody>
      </p:sp>
      <p:sp>
        <p:nvSpPr>
          <p:cNvPr id="7" name="Rectangle 6"/>
          <p:cNvSpPr/>
          <p:nvPr/>
        </p:nvSpPr>
        <p:spPr>
          <a:xfrm>
            <a:off x="3059832" y="3068960"/>
            <a:ext cx="2786082" cy="1569660"/>
          </a:xfrm>
          <a:prstGeom prst="rect">
            <a:avLst/>
          </a:prstGeom>
          <a:noFill/>
          <a:effectLst>
            <a:glow rad="101600">
              <a:schemeClr val="accent6">
                <a:satMod val="175000"/>
                <a:alpha val="40000"/>
              </a:schemeClr>
            </a:glow>
          </a:effectLst>
        </p:spPr>
        <p:txBody>
          <a:bodyPr>
            <a:spAutoFit/>
          </a:bodyPr>
          <a:lstStyle/>
          <a:p>
            <a:pPr algn="ctr">
              <a:defRPr/>
            </a:pPr>
            <a:r>
              <a:rPr lang="en-US" sz="32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Sampling from a population</a:t>
            </a:r>
            <a:endParaRPr lang="en-US" sz="3200" b="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ctrTitle"/>
          </p:nvPr>
        </p:nvSpPr>
        <p:spPr>
          <a:xfrm>
            <a:off x="500063" y="285750"/>
            <a:ext cx="6929437" cy="714375"/>
          </a:xfrm>
        </p:spPr>
        <p:txBody>
          <a:bodyPr/>
          <a:lstStyle/>
          <a:p>
            <a:r>
              <a:rPr lang="en-GB" dirty="0">
                <a:latin typeface="Arial" charset="0"/>
                <a:cs typeface="Arial" charset="0"/>
              </a:rPr>
              <a:t>Why sample?</a:t>
            </a:r>
          </a:p>
        </p:txBody>
      </p:sp>
      <p:sp>
        <p:nvSpPr>
          <p:cNvPr id="3" name="Slide Number Placeholder 2"/>
          <p:cNvSpPr>
            <a:spLocks noGrp="1"/>
          </p:cNvSpPr>
          <p:nvPr>
            <p:ph type="sldNum" sz="quarter" idx="10"/>
          </p:nvPr>
        </p:nvSpPr>
        <p:spPr/>
        <p:txBody>
          <a:bodyPr/>
          <a:lstStyle/>
          <a:p>
            <a:pPr>
              <a:defRPr/>
            </a:pPr>
            <a:fld id="{EC0153A6-4BBE-409B-9130-EA0F7A9B1055}" type="slidenum">
              <a:rPr lang="en-GB" smtClean="0"/>
              <a:pPr>
                <a:defRPr/>
              </a:pPr>
              <a:t>4</a:t>
            </a:fld>
            <a:endParaRPr lang="en-GB" dirty="0"/>
          </a:p>
        </p:txBody>
      </p:sp>
      <p:sp>
        <p:nvSpPr>
          <p:cNvPr id="23556"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23557" name="Rectangle 4"/>
          <p:cNvSpPr>
            <a:spLocks noChangeArrowheads="1"/>
          </p:cNvSpPr>
          <p:nvPr/>
        </p:nvSpPr>
        <p:spPr bwMode="auto">
          <a:xfrm>
            <a:off x="571500" y="1285875"/>
            <a:ext cx="8286750" cy="2586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a:t>Sampling is usually collected via survey instruments, but could also be achieved by observation, archival record, or other method. </a:t>
            </a:r>
          </a:p>
          <a:p>
            <a:endParaRPr lang="en-GB"/>
          </a:p>
          <a:p>
            <a:r>
              <a:rPr lang="en-GB"/>
              <a:t>What is important to realise is that no matter what method is used to collect the data values, the purpose is to determine how much and how well the data set can be used to generalise the findings from the sample to the population. </a:t>
            </a:r>
          </a:p>
          <a:p>
            <a:endParaRPr lang="en-GB"/>
          </a:p>
          <a:p>
            <a:r>
              <a:rPr lang="en-GB"/>
              <a:t>It is important to avoid data collection methods that maximise the associated errors and a bad sample may well render findings meaningless.</a:t>
            </a:r>
          </a:p>
        </p:txBody>
      </p:sp>
      <p:sp>
        <p:nvSpPr>
          <p:cNvPr id="6" name="Rectangle 5"/>
          <p:cNvSpPr/>
          <p:nvPr/>
        </p:nvSpPr>
        <p:spPr>
          <a:xfrm>
            <a:off x="571500" y="4000500"/>
            <a:ext cx="8286750" cy="1754188"/>
          </a:xfrm>
          <a:prstGeom prst="rect">
            <a:avLst/>
          </a:prstGeom>
        </p:spPr>
        <p:txBody>
          <a:bodyPr>
            <a:spAutoFit/>
          </a:bodyPr>
          <a:lstStyle/>
          <a:p>
            <a:pPr>
              <a:defRPr/>
            </a:pPr>
            <a:r>
              <a:rPr lang="en-GB" dirty="0">
                <a:solidFill>
                  <a:srgbClr val="FF0000"/>
                </a:solidFill>
              </a:rPr>
              <a:t>Questions we should answer are:</a:t>
            </a:r>
          </a:p>
          <a:p>
            <a:pPr>
              <a:defRPr/>
            </a:pPr>
            <a:endParaRPr lang="en-GB" dirty="0"/>
          </a:p>
          <a:p>
            <a:pPr marL="342900" indent="-342900">
              <a:buFont typeface="+mj-lt"/>
              <a:buAutoNum type="arabicPeriod"/>
              <a:defRPr/>
            </a:pPr>
            <a:r>
              <a:rPr lang="en-GB" dirty="0"/>
              <a:t>How well does the sample represent the larger population from which it was drawn?</a:t>
            </a:r>
          </a:p>
          <a:p>
            <a:pPr marL="342900" indent="-342900">
              <a:buFont typeface="+mj-lt"/>
              <a:buAutoNum type="arabicPeriod"/>
              <a:defRPr/>
            </a:pPr>
            <a:r>
              <a:rPr lang="en-GB" dirty="0"/>
              <a:t>How closely do the features of the sample resemble those of the larger population?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ctrTitle"/>
          </p:nvPr>
        </p:nvSpPr>
        <p:spPr>
          <a:xfrm>
            <a:off x="500063" y="285750"/>
            <a:ext cx="6929437" cy="714375"/>
          </a:xfrm>
        </p:spPr>
        <p:txBody>
          <a:bodyPr/>
          <a:lstStyle/>
          <a:p>
            <a:r>
              <a:rPr lang="en-GB" dirty="0">
                <a:latin typeface="Arial" charset="0"/>
                <a:cs typeface="Arial" charset="0"/>
              </a:rPr>
              <a:t>Sampling terminology</a:t>
            </a:r>
          </a:p>
        </p:txBody>
      </p:sp>
      <p:sp>
        <p:nvSpPr>
          <p:cNvPr id="3" name="Slide Number Placeholder 2"/>
          <p:cNvSpPr>
            <a:spLocks noGrp="1"/>
          </p:cNvSpPr>
          <p:nvPr>
            <p:ph type="sldNum" sz="quarter" idx="10"/>
          </p:nvPr>
        </p:nvSpPr>
        <p:spPr/>
        <p:txBody>
          <a:bodyPr/>
          <a:lstStyle/>
          <a:p>
            <a:pPr>
              <a:defRPr/>
            </a:pPr>
            <a:fld id="{40931907-2615-4E12-B894-31651FD24B3B}" type="slidenum">
              <a:rPr lang="en-GB" smtClean="0"/>
              <a:pPr>
                <a:defRPr/>
              </a:pPr>
              <a:t>5</a:t>
            </a:fld>
            <a:endParaRPr lang="en-GB" dirty="0"/>
          </a:p>
        </p:txBody>
      </p:sp>
      <p:sp>
        <p:nvSpPr>
          <p:cNvPr id="24580"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24581" name="Rectangle 6"/>
          <p:cNvSpPr>
            <a:spLocks noChangeArrowheads="1"/>
          </p:cNvSpPr>
          <p:nvPr/>
        </p:nvSpPr>
        <p:spPr bwMode="auto">
          <a:xfrm>
            <a:off x="500063" y="1285875"/>
            <a:ext cx="835818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a:t>A few statements hold true in general when dealing with sampling:</a:t>
            </a:r>
          </a:p>
        </p:txBody>
      </p:sp>
      <p:sp>
        <p:nvSpPr>
          <p:cNvPr id="24582" name="Rectangle 7"/>
          <p:cNvSpPr>
            <a:spLocks noChangeArrowheads="1"/>
          </p:cNvSpPr>
          <p:nvPr/>
        </p:nvSpPr>
        <p:spPr bwMode="auto">
          <a:xfrm>
            <a:off x="500063" y="1785938"/>
            <a:ext cx="8286750"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buFont typeface="Calibri" pitchFamily="34" charset="0"/>
              <a:buAutoNum type="arabicPeriod"/>
            </a:pPr>
            <a:r>
              <a:rPr lang="en-GB"/>
              <a:t>Samples are always drawn from a population</a:t>
            </a:r>
          </a:p>
          <a:p>
            <a:pPr marL="342900" indent="-342900">
              <a:buFont typeface="Calibri" pitchFamily="34" charset="0"/>
              <a:buAutoNum type="arabicPeriod"/>
            </a:pPr>
            <a:r>
              <a:rPr lang="en-GB"/>
              <a:t>The population to be sampled should coincide with the population about which information is wanted (the target population)</a:t>
            </a:r>
          </a:p>
          <a:p>
            <a:pPr marL="342900" indent="-342900">
              <a:buFont typeface="Calibri" pitchFamily="34" charset="0"/>
              <a:buAutoNum type="arabicPeriod"/>
            </a:pPr>
            <a:r>
              <a:rPr lang="en-GB"/>
              <a:t>Before selecting the sample, the population must be divided into parts that are called sampling units. These units must cover the whole of the population and they must not overlap, in the sense that every element in the population belongs to one and only one unit.</a:t>
            </a:r>
          </a:p>
          <a:p>
            <a:pPr marL="342900" indent="-342900">
              <a:buFont typeface="Calibri" pitchFamily="34" charset="0"/>
              <a:buAutoNum type="arabicPeriod"/>
            </a:pPr>
            <a:r>
              <a:rPr lang="en-GB"/>
              <a:t>The development of this list of sampling units, called a </a:t>
            </a:r>
            <a:r>
              <a:rPr lang="en-GB">
                <a:solidFill>
                  <a:srgbClr val="FF0000"/>
                </a:solidFill>
              </a:rPr>
              <a:t>frame</a:t>
            </a:r>
            <a:r>
              <a:rPr lang="en-GB"/>
              <a:t>, is often one of the major practical problems. The frame is a list that contains the population list of what you like would to measure.</a:t>
            </a:r>
          </a:p>
          <a:p>
            <a:pPr marL="342900" indent="-342900">
              <a:buFont typeface="Calibri" pitchFamily="34" charset="0"/>
              <a:buAutoNum type="arabicPeriod"/>
            </a:pPr>
            <a:r>
              <a:rPr lang="en-GB"/>
              <a:t>The final stage is to collect the sample using either </a:t>
            </a:r>
            <a:r>
              <a:rPr lang="en-GB">
                <a:solidFill>
                  <a:srgbClr val="FF0000"/>
                </a:solidFill>
              </a:rPr>
              <a:t>probability</a:t>
            </a:r>
            <a:r>
              <a:rPr lang="en-GB"/>
              <a:t> or </a:t>
            </a:r>
            <a:r>
              <a:rPr lang="en-GB">
                <a:solidFill>
                  <a:srgbClr val="FF0000"/>
                </a:solidFill>
              </a:rPr>
              <a:t>non probability sampling</a:t>
            </a:r>
            <a:r>
              <a:rPr lang="en-GB"/>
              <a:t> described below.</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ctrTitle"/>
          </p:nvPr>
        </p:nvSpPr>
        <p:spPr>
          <a:xfrm>
            <a:off x="500063" y="285750"/>
            <a:ext cx="6929437" cy="714375"/>
          </a:xfrm>
        </p:spPr>
        <p:txBody>
          <a:bodyPr/>
          <a:lstStyle/>
          <a:p>
            <a:r>
              <a:rPr lang="en-GB" dirty="0">
                <a:latin typeface="Arial" charset="0"/>
                <a:cs typeface="Arial" charset="0"/>
              </a:rPr>
              <a:t>Types of sampling</a:t>
            </a:r>
          </a:p>
        </p:txBody>
      </p:sp>
      <p:sp>
        <p:nvSpPr>
          <p:cNvPr id="3" name="Slide Number Placeholder 2"/>
          <p:cNvSpPr>
            <a:spLocks noGrp="1"/>
          </p:cNvSpPr>
          <p:nvPr>
            <p:ph type="sldNum" sz="quarter" idx="10"/>
          </p:nvPr>
        </p:nvSpPr>
        <p:spPr/>
        <p:txBody>
          <a:bodyPr/>
          <a:lstStyle/>
          <a:p>
            <a:pPr>
              <a:defRPr/>
            </a:pPr>
            <a:fld id="{471198B5-300A-4839-B6A4-CB7928AAB672}" type="slidenum">
              <a:rPr lang="en-GB" smtClean="0"/>
              <a:pPr>
                <a:defRPr/>
              </a:pPr>
              <a:t>6</a:t>
            </a:fld>
            <a:endParaRPr lang="en-GB" dirty="0"/>
          </a:p>
        </p:txBody>
      </p:sp>
      <p:sp>
        <p:nvSpPr>
          <p:cNvPr id="25604"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6" name="TextBox 5"/>
          <p:cNvSpPr txBox="1"/>
          <p:nvPr/>
        </p:nvSpPr>
        <p:spPr>
          <a:xfrm>
            <a:off x="2771800" y="4347001"/>
            <a:ext cx="3888432" cy="923330"/>
          </a:xfrm>
          <a:prstGeom prst="rect">
            <a:avLst/>
          </a:prstGeom>
          <a:solidFill>
            <a:schemeClr val="accent6">
              <a:lumMod val="60000"/>
              <a:lumOff val="40000"/>
            </a:schemeClr>
          </a:solidFill>
        </p:spPr>
        <p:txBody>
          <a:bodyPr wrap="square">
            <a:spAutoFit/>
          </a:bodyPr>
          <a:lstStyle/>
          <a:p>
            <a:pPr algn="ctr">
              <a:defRPr/>
            </a:pPr>
            <a:r>
              <a:rPr lang="en-GB" dirty="0"/>
              <a:t>Within this text we will assume that the </a:t>
            </a:r>
            <a:r>
              <a:rPr lang="en-GB" dirty="0">
                <a:solidFill>
                  <a:srgbClr val="FF0000"/>
                </a:solidFill>
              </a:rPr>
              <a:t>samples</a:t>
            </a:r>
            <a:r>
              <a:rPr lang="en-GB" dirty="0"/>
              <a:t> are all </a:t>
            </a:r>
            <a:r>
              <a:rPr lang="en-GB" dirty="0">
                <a:solidFill>
                  <a:srgbClr val="FF0000"/>
                </a:solidFill>
              </a:rPr>
              <a:t>random samples</a:t>
            </a:r>
            <a:r>
              <a:rPr lang="en-GB" dirty="0"/>
              <a:t>.</a:t>
            </a:r>
          </a:p>
        </p:txBody>
      </p:sp>
      <p:pic>
        <p:nvPicPr>
          <p:cNvPr id="7" name="Picture 6">
            <a:extLst>
              <a:ext uri="{FF2B5EF4-FFF2-40B4-BE49-F238E27FC236}">
                <a16:creationId xmlns:a16="http://schemas.microsoft.com/office/drawing/2014/main" id="{E56DE21E-EE0C-4592-AD30-7ADA9AE47B4F}"/>
              </a:ext>
            </a:extLst>
          </p:cNvPr>
          <p:cNvPicPr/>
          <p:nvPr/>
        </p:nvPicPr>
        <p:blipFill>
          <a:blip r:embed="rId2"/>
          <a:stretch>
            <a:fillRect/>
          </a:stretch>
        </p:blipFill>
        <p:spPr>
          <a:xfrm>
            <a:off x="1046252" y="1571546"/>
            <a:ext cx="3168352" cy="2088232"/>
          </a:xfrm>
          <a:prstGeom prst="rect">
            <a:avLst/>
          </a:prstGeom>
        </p:spPr>
      </p:pic>
      <p:pic>
        <p:nvPicPr>
          <p:cNvPr id="8" name="Picture 7">
            <a:extLst>
              <a:ext uri="{FF2B5EF4-FFF2-40B4-BE49-F238E27FC236}">
                <a16:creationId xmlns:a16="http://schemas.microsoft.com/office/drawing/2014/main" id="{FC0E8E33-387A-4DFB-81A4-1C05E1FB4459}"/>
              </a:ext>
            </a:extLst>
          </p:cNvPr>
          <p:cNvPicPr/>
          <p:nvPr/>
        </p:nvPicPr>
        <p:blipFill>
          <a:blip r:embed="rId3"/>
          <a:stretch>
            <a:fillRect/>
          </a:stretch>
        </p:blipFill>
        <p:spPr>
          <a:xfrm>
            <a:off x="5076056" y="1587669"/>
            <a:ext cx="2733658" cy="216024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ctrTitle"/>
          </p:nvPr>
        </p:nvSpPr>
        <p:spPr>
          <a:xfrm>
            <a:off x="500063" y="285750"/>
            <a:ext cx="6929437" cy="714375"/>
          </a:xfrm>
        </p:spPr>
        <p:txBody>
          <a:bodyPr/>
          <a:lstStyle/>
          <a:p>
            <a:r>
              <a:rPr lang="en-GB" dirty="0">
                <a:latin typeface="Arial" charset="0"/>
                <a:cs typeface="Arial" charset="0"/>
              </a:rPr>
              <a:t>Sampling from a population</a:t>
            </a:r>
          </a:p>
        </p:txBody>
      </p:sp>
      <p:sp>
        <p:nvSpPr>
          <p:cNvPr id="3" name="Slide Number Placeholder 2"/>
          <p:cNvSpPr>
            <a:spLocks noGrp="1"/>
          </p:cNvSpPr>
          <p:nvPr>
            <p:ph type="sldNum" sz="quarter" idx="10"/>
          </p:nvPr>
        </p:nvSpPr>
        <p:spPr/>
        <p:txBody>
          <a:bodyPr/>
          <a:lstStyle/>
          <a:p>
            <a:pPr>
              <a:defRPr/>
            </a:pPr>
            <a:fld id="{8C78A4AC-1221-4181-9435-CE6FEE8CC1B3}" type="slidenum">
              <a:rPr lang="en-GB" smtClean="0"/>
              <a:pPr>
                <a:defRPr/>
              </a:pPr>
              <a:t>7</a:t>
            </a:fld>
            <a:endParaRPr lang="en-GB" dirty="0"/>
          </a:p>
        </p:txBody>
      </p:sp>
      <p:sp>
        <p:nvSpPr>
          <p:cNvPr id="26628"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26629" name="Rectangle 4"/>
          <p:cNvSpPr>
            <a:spLocks noChangeArrowheads="1"/>
          </p:cNvSpPr>
          <p:nvPr/>
        </p:nvSpPr>
        <p:spPr bwMode="auto">
          <a:xfrm>
            <a:off x="500063" y="1285875"/>
            <a:ext cx="8358187" cy="175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a:t>When we wish to know something about a particular population it is usually impractical, especially when considering large populations, to collect data from every unit of that population. It is more efficient to collect data from a sample of the population under study and from the sample make estimates of the population parameters. </a:t>
            </a:r>
            <a:r>
              <a:rPr lang="en-GB">
                <a:solidFill>
                  <a:srgbClr val="FF0000"/>
                </a:solidFill>
              </a:rPr>
              <a:t>Essentially, based on a sample, we make generalisations about a population</a:t>
            </a:r>
            <a:r>
              <a:rPr lang="en-GB"/>
              <a:t>.</a:t>
            </a:r>
          </a:p>
        </p:txBody>
      </p:sp>
      <p:sp>
        <p:nvSpPr>
          <p:cNvPr id="26630" name="Rectangle 6"/>
          <p:cNvSpPr>
            <a:spLocks noChangeArrowheads="1"/>
          </p:cNvSpPr>
          <p:nvPr/>
        </p:nvSpPr>
        <p:spPr bwMode="auto">
          <a:xfrm>
            <a:off x="500063" y="3357563"/>
            <a:ext cx="828675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buFont typeface="Arial" charset="0"/>
              <a:buChar char="•"/>
            </a:pPr>
            <a:r>
              <a:rPr lang="en-GB">
                <a:solidFill>
                  <a:srgbClr val="FF0000"/>
                </a:solidFill>
              </a:rPr>
              <a:t>Population</a:t>
            </a:r>
            <a:r>
              <a:rPr lang="en-GB"/>
              <a:t> - a complete set of counts or measurements derived from all objects possessing one or more common characteristic, such as height, age, sales, income etc.  Measures such as means and standard deviations derived from the population data are known as population parameters.</a:t>
            </a:r>
          </a:p>
          <a:p>
            <a:pPr marL="342900" indent="-342900">
              <a:buFont typeface="Arial" charset="0"/>
              <a:buChar char="•"/>
            </a:pPr>
            <a:endParaRPr lang="en-GB"/>
          </a:p>
          <a:p>
            <a:pPr marL="342900" indent="-342900">
              <a:buFont typeface="Arial" charset="0"/>
              <a:buChar char="•"/>
            </a:pPr>
            <a:r>
              <a:rPr lang="en-GB">
                <a:solidFill>
                  <a:srgbClr val="FF0000"/>
                </a:solidFill>
              </a:rPr>
              <a:t>Sample</a:t>
            </a:r>
            <a:r>
              <a:rPr lang="en-GB"/>
              <a:t> - a proportion of a population under study derived from sample data. Measures such as means and standard deviations are known as sample statistics or estimators.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ctrTitle"/>
          </p:nvPr>
        </p:nvSpPr>
        <p:spPr>
          <a:xfrm>
            <a:off x="500063" y="285750"/>
            <a:ext cx="6929437" cy="714375"/>
          </a:xfrm>
        </p:spPr>
        <p:txBody>
          <a:bodyPr/>
          <a:lstStyle/>
          <a:p>
            <a:r>
              <a:rPr lang="en-GB" dirty="0">
                <a:latin typeface="Arial" charset="0"/>
                <a:cs typeface="Arial" charset="0"/>
              </a:rPr>
              <a:t>Sampling distributions</a:t>
            </a:r>
          </a:p>
        </p:txBody>
      </p:sp>
      <p:sp>
        <p:nvSpPr>
          <p:cNvPr id="3" name="Slide Number Placeholder 2"/>
          <p:cNvSpPr>
            <a:spLocks noGrp="1"/>
          </p:cNvSpPr>
          <p:nvPr>
            <p:ph type="sldNum" sz="quarter" idx="10"/>
          </p:nvPr>
        </p:nvSpPr>
        <p:spPr/>
        <p:txBody>
          <a:bodyPr/>
          <a:lstStyle/>
          <a:p>
            <a:pPr>
              <a:defRPr/>
            </a:pPr>
            <a:fld id="{87B95A2A-8505-4FB2-BA68-C1898F457D24}" type="slidenum">
              <a:rPr lang="en-GB" smtClean="0"/>
              <a:pPr>
                <a:defRPr/>
              </a:pPr>
              <a:t>8</a:t>
            </a:fld>
            <a:endParaRPr lang="en-GB" dirty="0"/>
          </a:p>
        </p:txBody>
      </p:sp>
      <p:sp>
        <p:nvSpPr>
          <p:cNvPr id="27652"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27653" name="Rectangle 4"/>
          <p:cNvSpPr>
            <a:spLocks noChangeArrowheads="1"/>
          </p:cNvSpPr>
          <p:nvPr/>
        </p:nvSpPr>
        <p:spPr bwMode="auto">
          <a:xfrm>
            <a:off x="500063" y="1285875"/>
            <a:ext cx="8358187" cy="147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a:t>The main issue that we shall shortly explore is that we wish to collect a sample (or samples) from a population and use this sample to provide an estimate of the population parameters (mean, standard deviation, proportion by using the sample parameter value (sample mean, sample proportion, and sample standard deviation).</a:t>
            </a:r>
          </a:p>
        </p:txBody>
      </p:sp>
      <p:graphicFrame>
        <p:nvGraphicFramePr>
          <p:cNvPr id="6" name="Diagram 5"/>
          <p:cNvGraphicFramePr/>
          <p:nvPr/>
        </p:nvGraphicFramePr>
        <p:xfrm>
          <a:off x="642910" y="3071810"/>
          <a:ext cx="4976826" cy="25320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xtBox 6"/>
          <p:cNvSpPr txBox="1"/>
          <p:nvPr/>
        </p:nvSpPr>
        <p:spPr>
          <a:xfrm>
            <a:off x="5286375" y="3429000"/>
            <a:ext cx="3286125" cy="1477963"/>
          </a:xfrm>
          <a:prstGeom prst="rect">
            <a:avLst/>
          </a:prstGeom>
          <a:solidFill>
            <a:schemeClr val="accent6">
              <a:lumMod val="60000"/>
              <a:lumOff val="40000"/>
            </a:schemeClr>
          </a:solidFill>
        </p:spPr>
        <p:txBody>
          <a:bodyPr>
            <a:spAutoFit/>
          </a:bodyPr>
          <a:lstStyle/>
          <a:p>
            <a:pPr>
              <a:defRPr/>
            </a:pPr>
            <a:r>
              <a:rPr lang="en-GB" dirty="0"/>
              <a:t>A </a:t>
            </a:r>
            <a:r>
              <a:rPr lang="en-GB" dirty="0">
                <a:solidFill>
                  <a:srgbClr val="FF0000"/>
                </a:solidFill>
              </a:rPr>
              <a:t>sampling distribution</a:t>
            </a:r>
            <a:r>
              <a:rPr lang="en-GB" dirty="0"/>
              <a:t> is a distribution of all the possible values of a statistic for a given sample size selected from a population.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ctrTitle"/>
          </p:nvPr>
        </p:nvSpPr>
        <p:spPr>
          <a:xfrm>
            <a:off x="500063" y="285750"/>
            <a:ext cx="6929437" cy="714375"/>
          </a:xfrm>
        </p:spPr>
        <p:txBody>
          <a:bodyPr/>
          <a:lstStyle/>
          <a:p>
            <a:r>
              <a:rPr lang="en-GB" dirty="0">
                <a:latin typeface="Arial" charset="0"/>
                <a:cs typeface="Arial" charset="0"/>
              </a:rPr>
              <a:t>Sampling distribution of the mean</a:t>
            </a:r>
          </a:p>
        </p:txBody>
      </p:sp>
      <p:sp>
        <p:nvSpPr>
          <p:cNvPr id="3" name="Slide Number Placeholder 2"/>
          <p:cNvSpPr>
            <a:spLocks noGrp="1"/>
          </p:cNvSpPr>
          <p:nvPr>
            <p:ph type="sldNum" sz="quarter" idx="10"/>
          </p:nvPr>
        </p:nvSpPr>
        <p:spPr/>
        <p:txBody>
          <a:bodyPr/>
          <a:lstStyle/>
          <a:p>
            <a:pPr>
              <a:defRPr/>
            </a:pPr>
            <a:fld id="{51154D1E-2EBB-4002-A75A-59F261EDFC62}" type="slidenum">
              <a:rPr lang="en-GB" smtClean="0"/>
              <a:pPr>
                <a:defRPr/>
              </a:pPr>
              <a:t>9</a:t>
            </a:fld>
            <a:endParaRPr lang="en-GB" dirty="0"/>
          </a:p>
        </p:txBody>
      </p:sp>
      <p:sp>
        <p:nvSpPr>
          <p:cNvPr id="28676"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28677" name="Rectangle 4"/>
          <p:cNvSpPr>
            <a:spLocks noChangeArrowheads="1"/>
          </p:cNvSpPr>
          <p:nvPr/>
        </p:nvSpPr>
        <p:spPr bwMode="auto">
          <a:xfrm>
            <a:off x="500062" y="1196752"/>
            <a:ext cx="8286750"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dirty="0"/>
              <a:t>In this section we will explore what we mean by the </a:t>
            </a:r>
            <a:r>
              <a:rPr lang="en-GB" dirty="0">
                <a:solidFill>
                  <a:srgbClr val="FF0000"/>
                </a:solidFill>
              </a:rPr>
              <a:t>sampling distribution of the mean</a:t>
            </a:r>
            <a:r>
              <a:rPr lang="en-GB" dirty="0"/>
              <a:t>. </a:t>
            </a:r>
          </a:p>
          <a:p>
            <a:endParaRPr lang="en-GB" dirty="0"/>
          </a:p>
          <a:p>
            <a:r>
              <a:rPr lang="en-GB" dirty="0"/>
              <a:t>Let’s assume that a sample of size 200 is taken and that the average weight is 135.5 </a:t>
            </a:r>
            <a:r>
              <a:rPr lang="en-GB" dirty="0" err="1"/>
              <a:t>kgs</a:t>
            </a:r>
            <a:r>
              <a:rPr lang="en-GB" dirty="0"/>
              <a:t>. Another sample is taken and the mean weight is 132.5 </a:t>
            </a:r>
            <a:r>
              <a:rPr lang="en-GB" dirty="0" err="1"/>
              <a:t>kgs</a:t>
            </a:r>
            <a:r>
              <a:rPr lang="en-GB" dirty="0"/>
              <a:t>. A large number of samples might be taken and the sample means calculated.</a:t>
            </a:r>
          </a:p>
          <a:p>
            <a:endParaRPr lang="en-GB" dirty="0"/>
          </a:p>
          <a:p>
            <a:r>
              <a:rPr lang="en-GB" dirty="0"/>
              <a:t>Obviously, these means are unlikely to be equal and they can be plotted as a frequency distribution of the mean. </a:t>
            </a:r>
          </a:p>
          <a:p>
            <a:endParaRPr lang="en-GB" dirty="0"/>
          </a:p>
          <a:p>
            <a:r>
              <a:rPr lang="en-GB" dirty="0"/>
              <a:t>What is really important here is that the </a:t>
            </a:r>
            <a:r>
              <a:rPr lang="en-GB" dirty="0">
                <a:solidFill>
                  <a:srgbClr val="7030A0"/>
                </a:solidFill>
              </a:rPr>
              <a:t>mean of all the sample means has some interesting properties</a:t>
            </a:r>
            <a:r>
              <a:rPr lang="en-GB" dirty="0"/>
              <a:t>. It is </a:t>
            </a:r>
            <a:r>
              <a:rPr lang="en-GB" dirty="0">
                <a:solidFill>
                  <a:srgbClr val="7030A0"/>
                </a:solidFill>
              </a:rPr>
              <a:t>identical to the overall population mean</a:t>
            </a:r>
            <a:r>
              <a:rPr lang="en-GB" dirty="0"/>
              <a:t>.</a:t>
            </a:r>
          </a:p>
        </p:txBody>
      </p:sp>
      <p:sp>
        <p:nvSpPr>
          <p:cNvPr id="7" name="Rectangle 6"/>
          <p:cNvSpPr/>
          <p:nvPr/>
        </p:nvSpPr>
        <p:spPr>
          <a:xfrm>
            <a:off x="714375" y="5000625"/>
            <a:ext cx="7858125" cy="646113"/>
          </a:xfrm>
          <a:prstGeom prst="rect">
            <a:avLst/>
          </a:prstGeom>
          <a:solidFill>
            <a:schemeClr val="accent6">
              <a:lumMod val="60000"/>
              <a:lumOff val="40000"/>
            </a:schemeClr>
          </a:solidFill>
        </p:spPr>
        <p:txBody>
          <a:bodyPr>
            <a:spAutoFit/>
          </a:bodyPr>
          <a:lstStyle/>
          <a:p>
            <a:pPr>
              <a:defRPr/>
            </a:pPr>
            <a:r>
              <a:rPr lang="en-GB" dirty="0"/>
              <a:t>A </a:t>
            </a:r>
            <a:r>
              <a:rPr lang="en-GB" dirty="0">
                <a:solidFill>
                  <a:srgbClr val="FF0000"/>
                </a:solidFill>
              </a:rPr>
              <a:t>sample mean is unbiased</a:t>
            </a:r>
            <a:r>
              <a:rPr lang="en-GB" dirty="0"/>
              <a:t> since the </a:t>
            </a:r>
            <a:r>
              <a:rPr lang="en-GB" dirty="0">
                <a:solidFill>
                  <a:srgbClr val="7030A0"/>
                </a:solidFill>
              </a:rPr>
              <a:t>mean of all sample means of size n selected from the population</a:t>
            </a:r>
            <a:r>
              <a:rPr lang="en-GB" dirty="0"/>
              <a:t> is </a:t>
            </a:r>
            <a:r>
              <a:rPr lang="en-GB" dirty="0">
                <a:solidFill>
                  <a:srgbClr val="C00000"/>
                </a:solidFill>
              </a:rPr>
              <a:t>equal to the population mean, µ</a:t>
            </a:r>
            <a:r>
              <a:rPr lang="en-GB" dirty="0"/>
              <a:t>.</a:t>
            </a:r>
          </a:p>
        </p:txBody>
      </p:sp>
    </p:spTree>
  </p:cSld>
  <p:clrMapOvr>
    <a:masterClrMapping/>
  </p:clrMapOvr>
</p:sld>
</file>

<file path=ppt/theme/theme1.xml><?xml version="1.0" encoding="utf-8"?>
<a:theme xmlns:a="http://schemas.openxmlformats.org/drawingml/2006/main" name="Titl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1119</TotalTime>
  <Words>3060</Words>
  <Application>Microsoft Office PowerPoint</Application>
  <PresentationFormat>On-screen Show (4:3)</PresentationFormat>
  <Paragraphs>458</Paragraphs>
  <Slides>35</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35</vt:i4>
      </vt:variant>
    </vt:vector>
  </HeadingPairs>
  <TitlesOfParts>
    <vt:vector size="42" baseType="lpstr">
      <vt:lpstr>Arial</vt:lpstr>
      <vt:lpstr>Book Antiqua</vt:lpstr>
      <vt:lpstr>Calibri</vt:lpstr>
      <vt:lpstr>Cambria Math</vt:lpstr>
      <vt:lpstr>Title</vt:lpstr>
      <vt:lpstr>Equation</vt:lpstr>
      <vt:lpstr>Microsoft Equation 3.0</vt:lpstr>
      <vt:lpstr>Sampling Distributions</vt:lpstr>
      <vt:lpstr>Learning objectives</vt:lpstr>
      <vt:lpstr>Introduction to the concept of a sample</vt:lpstr>
      <vt:lpstr>Why sample?</vt:lpstr>
      <vt:lpstr>Sampling terminology</vt:lpstr>
      <vt:lpstr>Types of sampling</vt:lpstr>
      <vt:lpstr>Sampling from a population</vt:lpstr>
      <vt:lpstr>Sampling distributions</vt:lpstr>
      <vt:lpstr>Sampling distribution of the mean</vt:lpstr>
      <vt:lpstr>Example 4.5 (1/7)</vt:lpstr>
      <vt:lpstr>Example 4.5 (2/7)</vt:lpstr>
      <vt:lpstr>Example 4.5 (3/7)</vt:lpstr>
      <vt:lpstr>Example 4.5 (4/7)</vt:lpstr>
      <vt:lpstr>Example 4.5 (5/7)</vt:lpstr>
      <vt:lpstr>Excel solution</vt:lpstr>
      <vt:lpstr>Excel solution continued</vt:lpstr>
      <vt:lpstr>Conclusions</vt:lpstr>
      <vt:lpstr>Sampling from a normal population</vt:lpstr>
      <vt:lpstr>Example 4.7 (1/3)</vt:lpstr>
      <vt:lpstr>Example 4.7 (2/3)</vt:lpstr>
      <vt:lpstr>Example 4.7 Excel solution</vt:lpstr>
      <vt:lpstr>Example 4.7 SPSS solution</vt:lpstr>
      <vt:lpstr>Sampling from a non-normal population</vt:lpstr>
      <vt:lpstr>Sampling distribution of the proportion</vt:lpstr>
      <vt:lpstr>Using Excel to generate a sample (1/5)</vt:lpstr>
      <vt:lpstr>Using Excel to generate a sample (2/5)</vt:lpstr>
      <vt:lpstr>Using Excel to generate a sample (3/5)</vt:lpstr>
      <vt:lpstr>Using Excel to generate a sample (4/5)</vt:lpstr>
      <vt:lpstr>Using Excel to generate a sample (5/5)</vt:lpstr>
      <vt:lpstr>Using SPSS to generate a sample </vt:lpstr>
      <vt:lpstr>Using SPSS to generate a sample </vt:lpstr>
      <vt:lpstr>Using SPSS to generate a sample </vt:lpstr>
      <vt:lpstr>Using SPSS to generate a sample continued</vt:lpstr>
      <vt:lpstr>Using SPSS to generate a sample continued</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Glyn Davis</dc:creator>
  <cp:lastModifiedBy>Branko Pecar</cp:lastModifiedBy>
  <cp:revision>199</cp:revision>
  <cp:lastPrinted>2012-05-08T13:30:20Z</cp:lastPrinted>
  <dcterms:created xsi:type="dcterms:W3CDTF">2009-03-22T11:49:20Z</dcterms:created>
  <dcterms:modified xsi:type="dcterms:W3CDTF">2020-10-02T06:19:36Z</dcterms:modified>
</cp:coreProperties>
</file>